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xml"/>
  <Override PartName="/ppt/presentation.xml" ContentType="application/vnd.openxmlformats-officedocument.presentationml.presentation.main+xml"/>
  <Override PartName="/ppt/drawings/drawing1.xml" ContentType="application/vnd.openxmlformats-officedocument.drawingml.chartshapes+xml"/>
  <Override PartName="/ppt/drawings/drawing2.xml" ContentType="application/vnd.openxmlformats-officedocument.drawingml.chartshapes+xml"/>
  <Override PartName="/ppt/drawings/drawing3.xml" ContentType="application/vnd.openxmlformats-officedocument.drawingml.chartshap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_rels/chart17.xml.rels" ContentType="application/vnd.openxmlformats-package.relationships+xml"/>
  <Override PartName="/ppt/charts/_rels/chart18.xml.rels" ContentType="application/vnd.openxmlformats-package.relationships+xml"/>
  <Override PartName="/ppt/charts/_rels/chart19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2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20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1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23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24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25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26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12.xml.rels" ContentType="application/vnd.openxmlformats-package.relationships+xml"/>
  <Override PartName="/ppt/slideMasters/_rels/slideMaster13.xml.rels" ContentType="application/vnd.openxmlformats-package.relationships+xml"/>
  <Override PartName="/ppt/slideMasters/_rels/slideMaster14.xml.rels" ContentType="application/vnd.openxmlformats-package.relationships+xml"/>
  <Override PartName="/ppt/slideMasters/_rels/slideMaster15.xml.rels" ContentType="application/vnd.openxmlformats-package.relationships+xml"/>
  <Override PartName="/ppt/slideMasters/_rels/slideMaster16.xml.rels" ContentType="application/vnd.openxmlformats-package.relationships+xml"/>
  <Override PartName="/ppt/slideMasters/_rels/slideMaster17.xml.rels" ContentType="application/vnd.openxmlformats-package.relationships+xml"/>
  <Override PartName="/ppt/slideMasters/_rels/slideMaster18.xml.rels" ContentType="application/vnd.openxmlformats-package.relationships+xml"/>
  <Override PartName="/ppt/slideMasters/_rels/slideMaster19.xml.rels" ContentType="application/vnd.openxmlformats-package.relationships+xml"/>
  <Override PartName="/ppt/slideMasters/_rels/slideMaster27.xml.rels" ContentType="application/vnd.openxmlformats-package.relationships+xml"/>
  <Override PartName="/ppt/slideMasters/_rels/slideMaster28.xml.rels" ContentType="application/vnd.openxmlformats-package.relationships+xml"/>
  <Override PartName="/ppt/slideMasters/_rels/slideMaster29.xml.rels" ContentType="application/vnd.openxmlformats-package.relationships+xml"/>
  <Override PartName="/ppt/slideMasters/_rels/slideMaster30.xml.rels" ContentType="application/vnd.openxmlformats-package.relationships+xml"/>
  <Override PartName="/ppt/slideMasters/_rels/slideMaster31.xml.rels" ContentType="application/vnd.openxmlformats-package.relationships+xml"/>
  <Override PartName="/ppt/slideMasters/_rels/slideMaster32.xml.rels" ContentType="application/vnd.openxmlformats-package.relationships+xml"/>
  <Override PartName="/ppt/slideMasters/_rels/slideMaster33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26.xml" ContentType="application/vnd.openxmlformats-officedocument.theme+xml"/>
  <Override PartName="/ppt/theme/theme1.xml" ContentType="application/vnd.openxmlformats-officedocument.theme+xml"/>
  <Override PartName="/ppt/theme/theme27.xml" ContentType="application/vnd.openxmlformats-officedocument.theme+xml"/>
  <Override PartName="/ppt/theme/theme2.xml" ContentType="application/vnd.openxmlformats-officedocument.theme+xml"/>
  <Override PartName="/ppt/theme/theme28.xml" ContentType="application/vnd.openxmlformats-officedocument.theme+xml"/>
  <Override PartName="/ppt/theme/theme3.xml" ContentType="application/vnd.openxmlformats-officedocument.theme+xml"/>
  <Override PartName="/ppt/theme/theme29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ppt/theme/theme24.xml" ContentType="application/vnd.openxmlformats-officedocument.theme+xml"/>
  <Override PartName="/ppt/theme/theme25.xml" ContentType="application/vnd.openxmlformats-officedocument.theme+xml"/>
  <Override PartName="/ppt/theme/theme30.xml" ContentType="application/vnd.openxmlformats-officedocument.theme+xml"/>
  <Override PartName="/ppt/theme/theme31.xml" ContentType="application/vnd.openxmlformats-officedocument.theme+xml"/>
  <Override PartName="/ppt/theme/theme32.xml" ContentType="application/vnd.openxmlformats-officedocument.theme+xml"/>
  <Override PartName="/ppt/theme/theme33.xml" ContentType="application/vnd.openxmlformats-officedocument.theme+xml"/>
  <Override PartName="/ppt/theme/theme3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media/image1.jpeg" ContentType="image/jpeg"/>
  <Override PartName="/ppt/media/image2.png" ContentType="image/png"/>
  <Override PartName="/ppt/media/hdphoto1.wdp" ContentType="image/vnd.ms-photo"/>
  <Override PartName="/ppt/media/image3.jpeg" ContentType="image/jpeg"/>
  <Override PartName="/ppt/media/image5.png" ContentType="image/png"/>
  <Override PartName="/ppt/media/image4.png" ContentType="image/png"/>
  <Override PartName="/ppt/media/image6.png" ContentType="image/png"/>
  <Override PartName="/ppt/media/image7.jpeg" ContentType="image/jpeg"/>
  <Override PartName="/ppt/media/image8.jpeg" ContentType="image/jpeg"/>
  <Override PartName="/ppt/media/image9.jpeg" ContentType="image/jpeg"/>
  <Override PartName="/ppt/media/image10.png" ContentType="image/png"/>
  <Override PartName="/ppt/media/image11.png" ContentType="image/png"/>
  <Override PartName="/ppt/notesSlides/_rels/notesSlide2.xml.rels" ContentType="application/vnd.openxmlformats-package.relationships+xml"/>
  <Override PartName="/ppt/notesSlides/_rels/notesSlide5.xml.rels" ContentType="application/vnd.openxmlformats-package.relationships+xml"/>
  <Override PartName="/ppt/notesSlides/_rels/notesSlide9.xml.rels" ContentType="application/vnd.openxmlformats-package.relationships+xml"/>
  <Override PartName="/ppt/notesSlides/notesSlide2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microsoft.com/office/2020/02/relationships/classificationlabels" Target="docMetadata/LabelInfo.xml"/><Relationship Id="rId5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66" r:id="rId11"/>
    <p:sldMasterId id="2147483668" r:id="rId12"/>
    <p:sldMasterId id="2147483670" r:id="rId13"/>
    <p:sldMasterId id="2147483672" r:id="rId14"/>
    <p:sldMasterId id="2147483674" r:id="rId15"/>
    <p:sldMasterId id="2147483676" r:id="rId16"/>
    <p:sldMasterId id="2147483678" r:id="rId17"/>
    <p:sldMasterId id="2147483680" r:id="rId18"/>
    <p:sldMasterId id="2147483682" r:id="rId19"/>
    <p:sldMasterId id="2147483684" r:id="rId20"/>
    <p:sldMasterId id="2147483686" r:id="rId21"/>
    <p:sldMasterId id="2147483688" r:id="rId22"/>
    <p:sldMasterId id="2147483690" r:id="rId23"/>
    <p:sldMasterId id="2147483692" r:id="rId24"/>
    <p:sldMasterId id="2147483694" r:id="rId25"/>
    <p:sldMasterId id="2147483696" r:id="rId26"/>
    <p:sldMasterId id="2147483698" r:id="rId27"/>
    <p:sldMasterId id="2147483700" r:id="rId28"/>
    <p:sldMasterId id="2147483702" r:id="rId29"/>
    <p:sldMasterId id="2147483704" r:id="rId30"/>
    <p:sldMasterId id="2147483706" r:id="rId31"/>
    <p:sldMasterId id="2147483708" r:id="rId32"/>
    <p:sldMasterId id="2147483716" r:id="rId33"/>
    <p:sldMasterId id="2147483718" r:id="rId34"/>
  </p:sldMasterIdLst>
  <p:notesMasterIdLst>
    <p:notesMasterId r:id="rId35"/>
  </p:notesMasterIdLst>
  <p:sldIdLst>
    <p:sldId id="256" r:id="rId36"/>
    <p:sldId id="257" r:id="rId37"/>
    <p:sldId id="258" r:id="rId38"/>
    <p:sldId id="259" r:id="rId39"/>
    <p:sldId id="260" r:id="rId40"/>
    <p:sldId id="261" r:id="rId41"/>
    <p:sldId id="262" r:id="rId42"/>
    <p:sldId id="263" r:id="rId43"/>
    <p:sldId id="264" r:id="rId44"/>
    <p:sldId id="265" r:id="rId45"/>
    <p:sldId id="266" r:id="rId46"/>
    <p:sldId id="267" r:id="rId47"/>
    <p:sldId id="268" r:id="rId48"/>
    <p:sldId id="269" r:id="rId49"/>
    <p:sldId id="270" r:id="rId50"/>
    <p:sldId id="271" r:id="rId51"/>
    <p:sldId id="272" r:id="rId52"/>
  </p:sldIdLst>
  <p:sldSz cx="12192000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slideMaster" Target="slideMasters/slideMaster13.xml"/><Relationship Id="rId15" Type="http://schemas.openxmlformats.org/officeDocument/2006/relationships/slideMaster" Target="slideMasters/slideMaster14.xml"/><Relationship Id="rId16" Type="http://schemas.openxmlformats.org/officeDocument/2006/relationships/slideMaster" Target="slideMasters/slideMaster15.xml"/><Relationship Id="rId17" Type="http://schemas.openxmlformats.org/officeDocument/2006/relationships/slideMaster" Target="slideMasters/slideMaster16.xml"/><Relationship Id="rId18" Type="http://schemas.openxmlformats.org/officeDocument/2006/relationships/slideMaster" Target="slideMasters/slideMaster17.xml"/><Relationship Id="rId19" Type="http://schemas.openxmlformats.org/officeDocument/2006/relationships/slideMaster" Target="slideMasters/slideMaster18.xml"/><Relationship Id="rId20" Type="http://schemas.openxmlformats.org/officeDocument/2006/relationships/slideMaster" Target="slideMasters/slideMaster19.xml"/><Relationship Id="rId21" Type="http://schemas.openxmlformats.org/officeDocument/2006/relationships/slideMaster" Target="slideMasters/slideMaster20.xml"/><Relationship Id="rId22" Type="http://schemas.openxmlformats.org/officeDocument/2006/relationships/slideMaster" Target="slideMasters/slideMaster21.xml"/><Relationship Id="rId23" Type="http://schemas.openxmlformats.org/officeDocument/2006/relationships/slideMaster" Target="slideMasters/slideMaster22.xml"/><Relationship Id="rId24" Type="http://schemas.openxmlformats.org/officeDocument/2006/relationships/slideMaster" Target="slideMasters/slideMaster23.xml"/><Relationship Id="rId25" Type="http://schemas.openxmlformats.org/officeDocument/2006/relationships/slideMaster" Target="slideMasters/slideMaster24.xml"/><Relationship Id="rId26" Type="http://schemas.openxmlformats.org/officeDocument/2006/relationships/slideMaster" Target="slideMasters/slideMaster25.xml"/><Relationship Id="rId27" Type="http://schemas.openxmlformats.org/officeDocument/2006/relationships/slideMaster" Target="slideMasters/slideMaster26.xml"/><Relationship Id="rId28" Type="http://schemas.openxmlformats.org/officeDocument/2006/relationships/slideMaster" Target="slideMasters/slideMaster27.xml"/><Relationship Id="rId29" Type="http://schemas.openxmlformats.org/officeDocument/2006/relationships/slideMaster" Target="slideMasters/slideMaster28.xml"/><Relationship Id="rId30" Type="http://schemas.openxmlformats.org/officeDocument/2006/relationships/slideMaster" Target="slideMasters/slideMaster29.xml"/><Relationship Id="rId31" Type="http://schemas.openxmlformats.org/officeDocument/2006/relationships/slideMaster" Target="slideMasters/slideMaster30.xml"/><Relationship Id="rId32" Type="http://schemas.openxmlformats.org/officeDocument/2006/relationships/slideMaster" Target="slideMasters/slideMaster31.xml"/><Relationship Id="rId33" Type="http://schemas.openxmlformats.org/officeDocument/2006/relationships/slideMaster" Target="slideMasters/slideMaster32.xml"/><Relationship Id="rId34" Type="http://schemas.openxmlformats.org/officeDocument/2006/relationships/slideMaster" Target="slideMasters/slideMaster33.xml"/><Relationship Id="rId35" Type="http://schemas.openxmlformats.org/officeDocument/2006/relationships/notesMaster" Target="notesMasters/notesMaster1.xml"/><Relationship Id="rId36" Type="http://schemas.openxmlformats.org/officeDocument/2006/relationships/slide" Target="slides/slide1.xml"/><Relationship Id="rId37" Type="http://schemas.openxmlformats.org/officeDocument/2006/relationships/slide" Target="slides/slide2.xml"/><Relationship Id="rId38" Type="http://schemas.openxmlformats.org/officeDocument/2006/relationships/slide" Target="slides/slide3.xml"/><Relationship Id="rId39" Type="http://schemas.openxmlformats.org/officeDocument/2006/relationships/slide" Target="slides/slide4.xml"/><Relationship Id="rId40" Type="http://schemas.openxmlformats.org/officeDocument/2006/relationships/slide" Target="slides/slide5.xml"/><Relationship Id="rId41" Type="http://schemas.openxmlformats.org/officeDocument/2006/relationships/slide" Target="slides/slide6.xml"/><Relationship Id="rId42" Type="http://schemas.openxmlformats.org/officeDocument/2006/relationships/slide" Target="slides/slide7.xml"/><Relationship Id="rId43" Type="http://schemas.openxmlformats.org/officeDocument/2006/relationships/slide" Target="slides/slide8.xml"/><Relationship Id="rId44" Type="http://schemas.openxmlformats.org/officeDocument/2006/relationships/slide" Target="slides/slide9.xml"/><Relationship Id="rId45" Type="http://schemas.openxmlformats.org/officeDocument/2006/relationships/slide" Target="slides/slide10.xml"/><Relationship Id="rId46" Type="http://schemas.openxmlformats.org/officeDocument/2006/relationships/slide" Target="slides/slide11.xml"/><Relationship Id="rId47" Type="http://schemas.openxmlformats.org/officeDocument/2006/relationships/slide" Target="slides/slide12.xml"/><Relationship Id="rId48" Type="http://schemas.openxmlformats.org/officeDocument/2006/relationships/slide" Target="slides/slide13.xml"/><Relationship Id="rId49" Type="http://schemas.openxmlformats.org/officeDocument/2006/relationships/slide" Target="slides/slide14.xml"/><Relationship Id="rId50" Type="http://schemas.openxmlformats.org/officeDocument/2006/relationships/slide" Target="slides/slide15.xml"/><Relationship Id="rId51" Type="http://schemas.openxmlformats.org/officeDocument/2006/relationships/slide" Target="slides/slide16.xml"/><Relationship Id="rId52" Type="http://schemas.openxmlformats.org/officeDocument/2006/relationships/slide" Target="slides/slide17.xml"/><Relationship Id="rId53" Type="http://schemas.openxmlformats.org/officeDocument/2006/relationships/presProps" Target="presProps.xml"/>
</Relationships>
</file>

<file path=ppt/charts/_rels/chart17.xml.rels><?xml version="1.0" encoding="UTF-8"?>
<Relationships xmlns="http://schemas.openxmlformats.org/package/2006/relationships"><Relationship Id="rId1" Type="http://schemas.openxmlformats.org/officeDocument/2006/relationships/chartUserShapes" Target="../drawings/drawing1.xml"/>
</Relationships>
</file>

<file path=ppt/charts/_rels/chart18.xml.rels><?xml version="1.0" encoding="UTF-8"?>
<Relationships xmlns="http://schemas.openxmlformats.org/package/2006/relationships"><Relationship Id="rId1" Type="http://schemas.openxmlformats.org/officeDocument/2006/relationships/chartUserShapes" Target="../drawings/drawing2.xml"/>
</Relationships>
</file>

<file path=ppt/charts/_rels/chart19.xml.rels><?xml version="1.0" encoding="UTF-8"?>
<Relationships xmlns="http://schemas.openxmlformats.org/package/2006/relationships"><Relationship Id="rId1" Type="http://schemas.openxmlformats.org/officeDocument/2006/relationships/chartUserShapes" Target="../drawings/drawing3.xml"/>
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layout>
        <c:manualLayout>
          <c:layoutTarget val="inner"/>
          <c:xMode val="edge"/>
          <c:yMode val="edge"/>
          <c:x val="0.0651912677748848"/>
          <c:y val="0.120343839541547"/>
          <c:w val="0.850590827158021"/>
          <c:h val="0.5601719197707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PSDF biudžeto pajamos, mln. Eur</c:v>
                </c:pt>
              </c:strCache>
            </c:strRef>
          </c:tx>
          <c:spPr>
            <a:solidFill>
              <a:srgbClr val="007456"/>
            </a:solidFill>
            <a:ln w="25560">
              <a:noFill/>
            </a:ln>
          </c:spPr>
          <c:invertIfNegative val="0"/>
          <c:dPt>
            <c:idx val="6"/>
            <c:invertIfNegative val="0"/>
            <c:spPr>
              <a:solidFill>
                <a:srgbClr val="007456"/>
              </a:solidFill>
              <a:ln w="25560">
                <a:noFill/>
              </a:ln>
            </c:spPr>
          </c:dPt>
          <c:dPt>
            <c:idx val="7"/>
            <c:invertIfNegative val="0"/>
            <c:spPr>
              <a:solidFill>
                <a:srgbClr val="007456"/>
              </a:solidFill>
              <a:ln w="25560">
                <a:noFill/>
              </a:ln>
            </c:spPr>
          </c:dPt>
          <c:dPt>
            <c:idx val="8"/>
            <c:invertIfNegative val="0"/>
            <c:spPr>
              <a:solidFill>
                <a:srgbClr val="007456"/>
              </a:solidFill>
              <a:ln w="25560">
                <a:noFill/>
              </a:ln>
            </c:spPr>
          </c:dPt>
          <c:dLbls>
            <c:numFmt formatCode="#,##0" sourceLinked="0"/>
            <c:dLbl>
              <c:idx val="6"/>
              <c:numFmt formatCode="#,##0" sourceLinked="0"/>
              <c:txPr>
                <a:bodyPr wrap="square"/>
                <a:lstStyle/>
                <a:p>
                  <a:pPr>
                    <a:defRPr b="0" sz="800" strike="noStrike" u="none">
                      <a:solidFill>
                        <a:srgbClr val="ffffff"/>
                      </a:solidFill>
                      <a:uFillTx/>
                      <a:latin typeface="Aptos ExtraBold"/>
                    </a:defRPr>
                  </a:pPr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7"/>
              <c:numFmt formatCode="#,##0" sourceLinked="0"/>
              <c:txPr>
                <a:bodyPr wrap="square"/>
                <a:lstStyle/>
                <a:p>
                  <a:pPr>
                    <a:defRPr b="0" sz="800" strike="noStrike" u="none">
                      <a:solidFill>
                        <a:srgbClr val="ffffff"/>
                      </a:solidFill>
                      <a:uFillTx/>
                      <a:latin typeface="Aptos ExtraBold"/>
                    </a:defRPr>
                  </a:pPr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8"/>
              <c:numFmt formatCode="#,##0" sourceLinked="0"/>
              <c:txPr>
                <a:bodyPr wrap="square"/>
                <a:lstStyle/>
                <a:p>
                  <a:pPr>
                    <a:defRPr b="0" sz="800" strike="noStrike" u="none">
                      <a:solidFill>
                        <a:srgbClr val="ffffff"/>
                      </a:solidFill>
                      <a:uFillTx/>
                      <a:latin typeface="Aptos ExtraBold"/>
                    </a:defRPr>
                  </a:pPr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0" sz="800" strike="noStrike" u="none">
                    <a:solidFill>
                      <a:srgbClr val="ffffff"/>
                    </a:solidFill>
                    <a:uFillTx/>
                    <a:latin typeface="Aptos ExtraBold"/>
                  </a:defRPr>
                </a:pPr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9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9"/>
                <c:pt idx="0">
                  <c:v>2024.8</c:v>
                </c:pt>
                <c:pt idx="1">
                  <c:v>2197.2</c:v>
                </c:pt>
                <c:pt idx="2">
                  <c:v>2694.3</c:v>
                </c:pt>
                <c:pt idx="3">
                  <c:v>2962.7</c:v>
                </c:pt>
                <c:pt idx="4">
                  <c:v>3339.4</c:v>
                </c:pt>
                <c:pt idx="5">
                  <c:v>3616</c:v>
                </c:pt>
                <c:pt idx="6">
                  <c:v>3940</c:v>
                </c:pt>
                <c:pt idx="7">
                  <c:v>4209</c:v>
                </c:pt>
                <c:pt idx="8">
                  <c:v>4352</c:v>
                </c:pt>
              </c:numCache>
            </c:numRef>
          </c:val>
        </c:ser>
        <c:gapWidth val="20"/>
        <c:overlap val="0"/>
        <c:axId val="91016830"/>
        <c:axId val="76820668"/>
      </c:barChart>
      <c:catAx>
        <c:axId val="9101683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3240">
            <a:solidFill>
              <a:srgbClr val="000000"/>
            </a:solidFill>
            <a:round/>
          </a:ln>
        </c:spPr>
        <c:txPr>
          <a:bodyPr/>
          <a:lstStyle/>
          <a:p>
            <a:pPr>
              <a:defRPr b="0" sz="1100" strike="noStrike" u="none">
                <a:solidFill>
                  <a:srgbClr val="000000"/>
                </a:solidFill>
                <a:uFillTx/>
                <a:latin typeface="Aptos SemiBold"/>
              </a:defRPr>
            </a:pPr>
          </a:p>
        </c:txPr>
        <c:crossAx val="76820668"/>
        <c:crosses val="autoZero"/>
        <c:auto val="1"/>
        <c:lblAlgn val="ctr"/>
        <c:lblOffset val="100"/>
        <c:noMultiLvlLbl val="0"/>
      </c:catAx>
      <c:valAx>
        <c:axId val="7682066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spPr>
          <a:ln w="6480">
            <a:solidFill>
              <a:srgbClr val="8b8b8b"/>
            </a:solidFill>
            <a:round/>
          </a:ln>
        </c:spPr>
        <c:txPr>
          <a:bodyPr/>
          <a:lstStyle/>
          <a:p>
            <a:pPr>
              <a:defRPr b="0" sz="1000" strike="noStrike" u="none">
                <a:solidFill>
                  <a:srgbClr val="000000"/>
                </a:solidFill>
                <a:uFillTx/>
                <a:latin typeface="Calibri"/>
              </a:defRPr>
            </a:pPr>
          </a:p>
        </c:txPr>
        <c:crossAx val="91016830"/>
        <c:crossBetween val="between"/>
      </c:valAx>
      <c:spPr>
        <a:noFill/>
        <a:ln w="0">
          <a:noFill/>
        </a:ln>
      </c:spPr>
    </c:plotArea>
    <c:plotVisOnly val="1"/>
    <c:dispBlanksAs val="gap"/>
  </c:chart>
  <c:spPr>
    <a:noFill/>
    <a:ln w="0">
      <a:noFill/>
    </a:ln>
  </c:spPr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0" sz="1300" strike="noStrike" u="none">
                <a:solidFill>
                  <a:srgbClr val="000000"/>
                </a:solidFill>
                <a:uFillTx/>
                <a:latin typeface="Arial"/>
              </a:defRPr>
            </a:pPr>
            <a:r>
              <a:rPr b="1" lang="lt-LT" sz="1200" strike="noStrike" u="none">
                <a:solidFill>
                  <a:srgbClr val="ffffff"/>
                </a:solidFill>
                <a:uFillTx/>
                <a:latin typeface="Calibri"/>
              </a:rPr>
              <a:t>Tikėtina </a:t>
            </a:r>
            <a:r>
              <a:rPr b="1" lang="lt-LT" sz="1200" strike="noStrike" u="sng">
                <a:solidFill>
                  <a:srgbClr val="ffffff"/>
                </a:solidFill>
                <a:uFillTx/>
                <a:latin typeface="Calibri"/>
              </a:rPr>
              <a:t>sveiko</a:t>
            </a:r>
            <a:r>
              <a:rPr b="1" lang="lt-LT" sz="1200" strike="noStrike" u="none">
                <a:solidFill>
                  <a:srgbClr val="ffffff"/>
                </a:solidFill>
                <a:uFillTx/>
                <a:latin typeface="Calibri"/>
              </a:rPr>
              <a:t> </a:t>
            </a:r>
          </a:p>
          <a:p>
            <a:pPr>
              <a:defRPr b="0" sz="1300" strike="noStrike" u="none">
                <a:solidFill>
                  <a:srgbClr val="000000"/>
                </a:solidFill>
                <a:uFillTx/>
                <a:latin typeface="Arial"/>
              </a:defRPr>
            </a:pPr>
            <a:r>
              <a:rPr b="1" lang="lt-LT" sz="1200" strike="noStrike" u="none">
                <a:solidFill>
                  <a:srgbClr val="ffffff"/>
                </a:solidFill>
                <a:uFillTx/>
                <a:latin typeface="Calibri"/>
              </a:rPr>
              <a:t>gyvenimo trukmė</a:t>
            </a:r>
          </a:p>
        </c:rich>
      </c:tx>
      <c:overlay val="0"/>
      <c:spPr>
        <a:noFill/>
        <a:ln w="0">
          <a:noFill/>
        </a:ln>
      </c:spPr>
    </c:title>
    <c:autoTitleDeleted val="0"/>
    <c:plotArea>
      <c:lineChart>
        <c:grouping val="standar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Tikėtina sveiko gyvenimo trukmė gimus</c:v>
                </c:pt>
              </c:strCache>
            </c:strRef>
          </c:tx>
          <c:spPr>
            <a:solidFill>
              <a:srgbClr val="c00000"/>
            </a:solidFill>
            <a:ln cap="rnd" w="25560">
              <a:solidFill>
                <a:srgbClr val="c00000"/>
              </a:solidFill>
              <a:round/>
            </a:ln>
          </c:spPr>
          <c:marker>
            <c:symbol val="circle"/>
            <c:size val="6"/>
            <c:spPr>
              <a:solidFill>
                <a:srgbClr val="c00000"/>
              </a:solidFill>
            </c:spPr>
          </c:marker>
          <c:dLbls>
            <c:numFmt formatCode="General" sourceLinked="0"/>
            <c:txPr>
              <a:bodyPr wrap="square"/>
              <a:lstStyle/>
              <a:p>
                <a:pPr>
                  <a:defRPr b="1" sz="900" strike="noStrike" u="none">
                    <a:solidFill>
                      <a:srgbClr val="ffffff"/>
                    </a:solidFill>
                    <a:uFillTx/>
                    <a:latin typeface="Calibri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eparator>; </c:separator>
            <c:showLeaderLines val="1"/>
            <c:leaderLines>
              <c:spPr>
                <a:ln w="25560">
                  <a:solidFill>
                    <a:srgbClr val="000000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6"/>
                <c:pt idx="0">
                  <c:v>57.7</c:v>
                </c:pt>
                <c:pt idx="1">
                  <c:v>57.5</c:v>
                </c:pt>
                <c:pt idx="2">
                  <c:v>56.8</c:v>
                </c:pt>
                <c:pt idx="3">
                  <c:v>57.6</c:v>
                </c:pt>
                <c:pt idx="4">
                  <c:v>60.3</c:v>
                </c:pt>
              </c:numCache>
            </c:numRef>
          </c:val>
          <c:smooth val="1"/>
        </c:ser>
        <c:hiLowLines>
          <c:spPr>
            <a:ln w="0">
              <a:noFill/>
            </a:ln>
          </c:spPr>
        </c:hiLowLines>
        <c:marker val="1"/>
        <c:axId val="65811393"/>
        <c:axId val="70047073"/>
      </c:lineChart>
      <c:catAx>
        <c:axId val="65811393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b="1" sz="900" strike="noStrike" u="none">
                <a:solidFill>
                  <a:srgbClr val="ffffff"/>
                </a:solidFill>
                <a:uFillTx/>
                <a:latin typeface="Calibri"/>
              </a:defRPr>
            </a:pPr>
          </a:p>
        </c:txPr>
        <c:crossAx val="70047073"/>
        <c:crosses val="autoZero"/>
        <c:auto val="1"/>
        <c:lblAlgn val="ctr"/>
        <c:lblOffset val="100"/>
        <c:noMultiLvlLbl val="0"/>
      </c:catAx>
      <c:valAx>
        <c:axId val="70047073"/>
        <c:scaling>
          <c:orientation val="minMax"/>
          <c:max val="62"/>
          <c:min val="56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 w="6480">
            <a:noFill/>
          </a:ln>
        </c:spPr>
        <c:txPr>
          <a:bodyPr/>
          <a:lstStyle/>
          <a:p>
            <a:pPr>
              <a:defRPr b="1" sz="900" strike="noStrike" u="none">
                <a:solidFill>
                  <a:srgbClr val="ffffff"/>
                </a:solidFill>
                <a:uFillTx/>
                <a:latin typeface="Calibri"/>
              </a:defRPr>
            </a:pPr>
          </a:p>
        </c:txPr>
        <c:crossAx val="65811393"/>
        <c:crosses val="autoZero"/>
        <c:crossBetween val="between"/>
      </c:valAx>
      <c:spPr>
        <a:noFill/>
        <a:ln w="0">
          <a:noFill/>
        </a:ln>
      </c:spPr>
    </c:plotArea>
    <c:plotVisOnly val="1"/>
    <c:dispBlanksAs val="gap"/>
  </c:chart>
  <c:spPr>
    <a:noFill/>
    <a:ln w="0">
      <a:noFill/>
    </a:ln>
  </c:spPr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0" sz="1300" strike="noStrike" u="none">
                <a:solidFill>
                  <a:srgbClr val="000000"/>
                </a:solidFill>
                <a:uFillTx/>
                <a:latin typeface="Arial"/>
              </a:defRPr>
            </a:pPr>
            <a:r>
              <a:rPr b="1" lang="lt-LT" sz="1100" strike="noStrike" u="none">
                <a:solidFill>
                  <a:srgbClr val="ffffff"/>
                </a:solidFill>
                <a:uFillTx/>
                <a:latin typeface="Calibri"/>
              </a:rPr>
              <a:t>Prevencinėmis priemonėmis išvengiamas mirtingumas</a:t>
            </a:r>
          </a:p>
        </c:rich>
      </c:tx>
      <c:layout>
        <c:manualLayout>
          <c:xMode val="edge"/>
          <c:yMode val="edge"/>
          <c:x val="0.0978934324659232"/>
          <c:y val="0.0593955572504529"/>
        </c:manualLayout>
      </c:layout>
      <c:overlay val="0"/>
      <c:spPr>
        <a:noFill/>
        <a:ln w="0">
          <a:noFill/>
        </a:ln>
      </c:spPr>
    </c:title>
    <c:autoTitleDeleted val="0"/>
    <c:plotArea>
      <c:barChart>
        <c:barDir val="bar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1 seka</c:v>
                </c:pt>
              </c:strCache>
            </c:strRef>
          </c:tx>
          <c:spPr>
            <a:solidFill>
              <a:srgbClr val="d9d9d9"/>
            </a:solidFill>
            <a:ln w="0">
              <a:noFill/>
            </a:ln>
          </c:spPr>
          <c:invertIfNegative val="0"/>
          <c:dPt>
            <c:idx val="16"/>
            <c:invertIfNegative val="0"/>
            <c:spPr>
              <a:solidFill>
                <a:srgbClr val="ffc000"/>
              </a:solidFill>
              <a:ln w="0">
                <a:noFill/>
              </a:ln>
            </c:spPr>
          </c:dPt>
          <c:dPt>
            <c:idx val="23"/>
            <c:invertIfNegative val="0"/>
            <c:spPr>
              <a:solidFill>
                <a:srgbClr val="ff0000"/>
              </a:solidFill>
              <a:ln w="0">
                <a:noFill/>
              </a:ln>
            </c:spPr>
          </c:dPt>
          <c:dLbls>
            <c:dLbl>
              <c:idx val="16"/>
              <c:txPr>
                <a:bodyPr wrap="square"/>
                <a:lstStyle/>
                <a:p>
                  <a:pPr>
                    <a:defRPr b="0" sz="1000" strike="noStrike" u="none">
                      <a:solidFill>
                        <a:srgbClr val="000000"/>
                      </a:solidFill>
                      <a:uFillTx/>
                      <a:latin typeface="Calibri"/>
                    </a:defRPr>
                  </a:pPr>
                </a:p>
              </c:txPr>
              <c:dLblPos val="outEnd"/>
              <c:showLegendKey val="0"/>
              <c:showVal val="0"/>
              <c:showCatName val="0"/>
              <c:showSerName val="0"/>
              <c:showPercent val="0"/>
              <c:separator>; </c:separator>
            </c:dLbl>
            <c:dLbl>
              <c:idx val="23"/>
              <c:txPr>
                <a:bodyPr wrap="square"/>
                <a:lstStyle/>
                <a:p>
                  <a:pPr>
                    <a:defRPr b="0" sz="1000" strike="noStrike" u="none">
                      <a:solidFill>
                        <a:srgbClr val="000000"/>
                      </a:solidFill>
                      <a:uFillTx/>
                      <a:latin typeface="Calibri"/>
                    </a:defRPr>
                  </a:pPr>
                </a:p>
              </c:txPr>
              <c:dLblPos val="outEnd"/>
              <c:showLegendKey val="0"/>
              <c:showVal val="0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0" sz="1000" strike="noStrike" u="none">
                    <a:solidFill>
                      <a:srgbClr val="000000"/>
                    </a:solidFill>
                    <a:uFillTx/>
                    <a:latin typeface="Calibri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28"/>
                <c:pt idx="0">
                  <c:v>SE</c:v>
                </c:pt>
                <c:pt idx="1">
                  <c:v>IT</c:v>
                </c:pt>
                <c:pt idx="2">
                  <c:v>MT</c:v>
                </c:pt>
                <c:pt idx="3">
                  <c:v>LU</c:v>
                </c:pt>
                <c:pt idx="4">
                  <c:v>ES</c:v>
                </c:pt>
                <c:pt idx="5">
                  <c:v>CY</c:v>
                </c:pt>
                <c:pt idx="6">
                  <c:v>FR</c:v>
                </c:pt>
                <c:pt idx="7">
                  <c:v>NL</c:v>
                </c:pt>
                <c:pt idx="8">
                  <c:v>IE</c:v>
                </c:pt>
                <c:pt idx="9">
                  <c:v>DK</c:v>
                </c:pt>
                <c:pt idx="10">
                  <c:v>PT</c:v>
                </c:pt>
                <c:pt idx="11">
                  <c:v>FI</c:v>
                </c:pt>
                <c:pt idx="12">
                  <c:v>BE</c:v>
                </c:pt>
                <c:pt idx="13">
                  <c:v>DE</c:v>
                </c:pt>
                <c:pt idx="14">
                  <c:v>AT</c:v>
                </c:pt>
                <c:pt idx="15">
                  <c:v>GR</c:v>
                </c:pt>
                <c:pt idx="16">
                  <c:v>EU27</c:v>
                </c:pt>
                <c:pt idx="17">
                  <c:v>SI</c:v>
                </c:pt>
                <c:pt idx="18">
                  <c:v>CZ</c:v>
                </c:pt>
                <c:pt idx="19">
                  <c:v>EE</c:v>
                </c:pt>
                <c:pt idx="20">
                  <c:v>HR</c:v>
                </c:pt>
                <c:pt idx="21">
                  <c:v>PL</c:v>
                </c:pt>
                <c:pt idx="22">
                  <c:v>SK</c:v>
                </c:pt>
                <c:pt idx="23">
                  <c:v>LT</c:v>
                </c:pt>
                <c:pt idx="24">
                  <c:v>LV</c:v>
                </c:pt>
                <c:pt idx="25">
                  <c:v>RO</c:v>
                </c:pt>
                <c:pt idx="26">
                  <c:v>HU</c:v>
                </c:pt>
                <c:pt idx="27">
                  <c:v>BG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8"/>
                <c:pt idx="0">
                  <c:v>118</c:v>
                </c:pt>
                <c:pt idx="1">
                  <c:v>128</c:v>
                </c:pt>
                <c:pt idx="2">
                  <c:v>133</c:v>
                </c:pt>
                <c:pt idx="3">
                  <c:v>133</c:v>
                </c:pt>
                <c:pt idx="4">
                  <c:v>134</c:v>
                </c:pt>
                <c:pt idx="5">
                  <c:v>139</c:v>
                </c:pt>
                <c:pt idx="6">
                  <c:v>145</c:v>
                </c:pt>
                <c:pt idx="7">
                  <c:v>147</c:v>
                </c:pt>
                <c:pt idx="8">
                  <c:v>148</c:v>
                </c:pt>
                <c:pt idx="9">
                  <c:v>149</c:v>
                </c:pt>
                <c:pt idx="10">
                  <c:v>156</c:v>
                </c:pt>
                <c:pt idx="11">
                  <c:v>156</c:v>
                </c:pt>
                <c:pt idx="12">
                  <c:v>164</c:v>
                </c:pt>
                <c:pt idx="13">
                  <c:v>171</c:v>
                </c:pt>
                <c:pt idx="14">
                  <c:v>173</c:v>
                </c:pt>
                <c:pt idx="15">
                  <c:v>196</c:v>
                </c:pt>
                <c:pt idx="16">
                  <c:v>201</c:v>
                </c:pt>
                <c:pt idx="17">
                  <c:v>212</c:v>
                </c:pt>
                <c:pt idx="18">
                  <c:v>286</c:v>
                </c:pt>
                <c:pt idx="19">
                  <c:v>305</c:v>
                </c:pt>
                <c:pt idx="20">
                  <c:v>312</c:v>
                </c:pt>
                <c:pt idx="21">
                  <c:v>336</c:v>
                </c:pt>
                <c:pt idx="22">
                  <c:v>379</c:v>
                </c:pt>
                <c:pt idx="23">
                  <c:v>394</c:v>
                </c:pt>
                <c:pt idx="24">
                  <c:v>439</c:v>
                </c:pt>
                <c:pt idx="25">
                  <c:v>440</c:v>
                </c:pt>
                <c:pt idx="26">
                  <c:v>452</c:v>
                </c:pt>
                <c:pt idx="27">
                  <c:v>460</c:v>
                </c:pt>
              </c:numCache>
            </c:numRef>
          </c:val>
        </c:ser>
        <c:gapWidth val="50"/>
        <c:overlap val="0"/>
        <c:axId val="44045994"/>
        <c:axId val="4605896"/>
      </c:barChart>
      <c:catAx>
        <c:axId val="4404599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b="0" sz="700" strike="noStrike" u="none">
                <a:solidFill>
                  <a:srgbClr val="ffffff"/>
                </a:solidFill>
                <a:uFillTx/>
                <a:latin typeface="Calibri"/>
              </a:defRPr>
            </a:pPr>
          </a:p>
        </c:txPr>
        <c:crossAx val="4605896"/>
        <c:crosses val="autoZero"/>
        <c:auto val="1"/>
        <c:lblAlgn val="ctr"/>
        <c:lblOffset val="100"/>
        <c:noMultiLvlLbl val="0"/>
      </c:catAx>
      <c:valAx>
        <c:axId val="460589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spPr>
          <a:ln w="6480">
            <a:solidFill>
              <a:srgbClr val="8b8b8b"/>
            </a:solidFill>
            <a:round/>
          </a:ln>
        </c:spPr>
        <c:txPr>
          <a:bodyPr/>
          <a:lstStyle/>
          <a:p>
            <a:pPr>
              <a:defRPr b="0" sz="1000" strike="noStrike" u="none">
                <a:solidFill>
                  <a:srgbClr val="000000"/>
                </a:solidFill>
                <a:uFillTx/>
                <a:latin typeface="Calibri"/>
              </a:defRPr>
            </a:pPr>
          </a:p>
        </c:txPr>
        <c:crossAx val="44045994"/>
        <c:crossBetween val="between"/>
      </c:valAx>
      <c:spPr>
        <a:noFill/>
        <a:ln w="0">
          <a:noFill/>
        </a:ln>
      </c:spPr>
    </c:plotArea>
    <c:plotVisOnly val="1"/>
    <c:dispBlanksAs val="gap"/>
  </c:chart>
  <c:spPr>
    <a:noFill/>
    <a:ln w="0">
      <a:noFill/>
    </a:ln>
  </c:spPr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0" sz="1300" strike="noStrike" u="none">
                <a:solidFill>
                  <a:srgbClr val="000000"/>
                </a:solidFill>
                <a:uFillTx/>
                <a:latin typeface="Arial"/>
              </a:defRPr>
            </a:pPr>
            <a:r>
              <a:rPr b="1" lang="lt-LT" sz="1100" strike="noStrike" u="none">
                <a:solidFill>
                  <a:srgbClr val="ffffff"/>
                </a:solidFill>
                <a:uFillTx/>
                <a:latin typeface="Calibri"/>
              </a:rPr>
              <a:t>Sveikatos priežūra</a:t>
            </a:r>
            <a:r>
              <a:rPr b="1" lang="lt-LT" sz="1100" strike="noStrike" u="none">
                <a:solidFill>
                  <a:srgbClr val="ffffff"/>
                </a:solidFill>
                <a:uFillTx/>
                <a:latin typeface="Calibri"/>
              </a:rPr>
              <a:t> </a:t>
            </a:r>
          </a:p>
          <a:p>
            <a:pPr>
              <a:defRPr b="0" sz="1300" strike="noStrike" u="none">
                <a:solidFill>
                  <a:srgbClr val="000000"/>
                </a:solidFill>
                <a:uFillTx/>
                <a:latin typeface="Arial"/>
              </a:defRPr>
            </a:pPr>
            <a:r>
              <a:rPr b="1" lang="lt-LT" sz="1100" strike="noStrike" u="none">
                <a:solidFill>
                  <a:srgbClr val="ffffff"/>
                </a:solidFill>
                <a:uFillTx/>
                <a:latin typeface="Calibri"/>
              </a:rPr>
              <a:t>išvengiamas mirtingumas</a:t>
            </a:r>
          </a:p>
        </c:rich>
      </c:tx>
      <c:layout>
        <c:manualLayout>
          <c:xMode val="edge"/>
          <c:yMode val="edge"/>
          <c:x val="0.0655157149181054"/>
          <c:y val="0.0597427346355407"/>
        </c:manualLayout>
      </c:layout>
      <c:overlay val="0"/>
      <c:spPr>
        <a:noFill/>
        <a:ln w="0">
          <a:noFill/>
        </a:ln>
      </c:spPr>
    </c:title>
    <c:autoTitleDeleted val="0"/>
    <c:plotArea>
      <c:barChart>
        <c:barDir val="bar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Sveikatos priežiūros priemonėmis išvengiamas mirtingumas</c:v>
                </c:pt>
              </c:strCache>
            </c:strRef>
          </c:tx>
          <c:spPr>
            <a:solidFill>
              <a:srgbClr val="d9d9d9"/>
            </a:solidFill>
            <a:ln w="0">
              <a:noFill/>
            </a:ln>
          </c:spPr>
          <c:invertIfNegative val="0"/>
          <c:dPt>
            <c:idx val="16"/>
            <c:invertIfNegative val="0"/>
            <c:spPr>
              <a:solidFill>
                <a:srgbClr val="ffc000"/>
              </a:solidFill>
              <a:ln w="0">
                <a:noFill/>
              </a:ln>
            </c:spPr>
          </c:dPt>
          <c:dPt>
            <c:idx val="23"/>
            <c:invertIfNegative val="0"/>
            <c:spPr>
              <a:solidFill>
                <a:srgbClr val="ff0000"/>
              </a:solidFill>
              <a:ln w="0">
                <a:noFill/>
              </a:ln>
            </c:spPr>
          </c:dPt>
          <c:dLbls>
            <c:dLbl>
              <c:idx val="16"/>
              <c:txPr>
                <a:bodyPr wrap="square"/>
                <a:lstStyle/>
                <a:p>
                  <a:pPr>
                    <a:defRPr b="0" sz="1000" strike="noStrike" u="none">
                      <a:solidFill>
                        <a:srgbClr val="000000"/>
                      </a:solidFill>
                      <a:uFillTx/>
                      <a:latin typeface="Calibri"/>
                    </a:defRPr>
                  </a:pPr>
                </a:p>
              </c:txPr>
              <c:dLblPos val="outEnd"/>
              <c:showLegendKey val="0"/>
              <c:showVal val="0"/>
              <c:showCatName val="0"/>
              <c:showSerName val="0"/>
              <c:showPercent val="0"/>
              <c:separator>; </c:separator>
            </c:dLbl>
            <c:dLbl>
              <c:idx val="23"/>
              <c:txPr>
                <a:bodyPr wrap="square"/>
                <a:lstStyle/>
                <a:p>
                  <a:pPr>
                    <a:defRPr b="0" sz="1000" strike="noStrike" u="none">
                      <a:solidFill>
                        <a:srgbClr val="000000"/>
                      </a:solidFill>
                      <a:uFillTx/>
                      <a:latin typeface="Calibri"/>
                    </a:defRPr>
                  </a:pPr>
                </a:p>
              </c:txPr>
              <c:dLblPos val="outEnd"/>
              <c:showLegendKey val="0"/>
              <c:showVal val="0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0" sz="1000" strike="noStrike" u="none">
                    <a:solidFill>
                      <a:srgbClr val="000000"/>
                    </a:solidFill>
                    <a:uFillTx/>
                    <a:latin typeface="Calibri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28"/>
                <c:pt idx="0">
                  <c:v>LU</c:v>
                </c:pt>
                <c:pt idx="1">
                  <c:v>FR</c:v>
                </c:pt>
                <c:pt idx="2">
                  <c:v>NL</c:v>
                </c:pt>
                <c:pt idx="3">
                  <c:v>SE</c:v>
                </c:pt>
                <c:pt idx="4">
                  <c:v>ES</c:v>
                </c:pt>
                <c:pt idx="5">
                  <c:v>BE</c:v>
                </c:pt>
                <c:pt idx="6">
                  <c:v>IT</c:v>
                </c:pt>
                <c:pt idx="7">
                  <c:v>DK</c:v>
                </c:pt>
                <c:pt idx="8">
                  <c:v>SI</c:v>
                </c:pt>
                <c:pt idx="9">
                  <c:v>IE</c:v>
                </c:pt>
                <c:pt idx="10">
                  <c:v>FI</c:v>
                </c:pt>
                <c:pt idx="11">
                  <c:v>AT</c:v>
                </c:pt>
                <c:pt idx="12">
                  <c:v>PT</c:v>
                </c:pt>
                <c:pt idx="13">
                  <c:v>CY</c:v>
                </c:pt>
                <c:pt idx="14">
                  <c:v>DE</c:v>
                </c:pt>
                <c:pt idx="15">
                  <c:v>MT</c:v>
                </c:pt>
                <c:pt idx="16">
                  <c:v>EU27</c:v>
                </c:pt>
                <c:pt idx="17">
                  <c:v>GR</c:v>
                </c:pt>
                <c:pt idx="18">
                  <c:v>CZ</c:v>
                </c:pt>
                <c:pt idx="19">
                  <c:v>EE</c:v>
                </c:pt>
                <c:pt idx="20">
                  <c:v>HR</c:v>
                </c:pt>
                <c:pt idx="21">
                  <c:v>PL</c:v>
                </c:pt>
                <c:pt idx="22">
                  <c:v>HU</c:v>
                </c:pt>
                <c:pt idx="23">
                  <c:v>LT</c:v>
                </c:pt>
                <c:pt idx="24">
                  <c:v>LV</c:v>
                </c:pt>
                <c:pt idx="25">
                  <c:v>SK</c:v>
                </c:pt>
                <c:pt idx="26">
                  <c:v>BG</c:v>
                </c:pt>
                <c:pt idx="27">
                  <c:v>RO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8"/>
                <c:pt idx="0">
                  <c:v>55</c:v>
                </c:pt>
                <c:pt idx="1">
                  <c:v>59</c:v>
                </c:pt>
                <c:pt idx="2">
                  <c:v>60</c:v>
                </c:pt>
                <c:pt idx="3">
                  <c:v>60</c:v>
                </c:pt>
                <c:pt idx="4">
                  <c:v>61</c:v>
                </c:pt>
                <c:pt idx="5">
                  <c:v>62</c:v>
                </c:pt>
                <c:pt idx="6">
                  <c:v>64</c:v>
                </c:pt>
                <c:pt idx="7">
                  <c:v>64</c:v>
                </c:pt>
                <c:pt idx="8">
                  <c:v>67</c:v>
                </c:pt>
                <c:pt idx="9">
                  <c:v>69</c:v>
                </c:pt>
                <c:pt idx="10">
                  <c:v>70</c:v>
                </c:pt>
                <c:pt idx="11">
                  <c:v>71</c:v>
                </c:pt>
                <c:pt idx="12">
                  <c:v>75</c:v>
                </c:pt>
                <c:pt idx="13">
                  <c:v>78</c:v>
                </c:pt>
                <c:pt idx="14">
                  <c:v>81</c:v>
                </c:pt>
                <c:pt idx="15">
                  <c:v>82</c:v>
                </c:pt>
                <c:pt idx="16">
                  <c:v>93</c:v>
                </c:pt>
                <c:pt idx="17">
                  <c:v>95</c:v>
                </c:pt>
                <c:pt idx="18">
                  <c:v>126</c:v>
                </c:pt>
                <c:pt idx="19">
                  <c:v>136</c:v>
                </c:pt>
                <c:pt idx="20">
                  <c:v>140</c:v>
                </c:pt>
                <c:pt idx="21">
                  <c:v>146</c:v>
                </c:pt>
                <c:pt idx="22">
                  <c:v>189</c:v>
                </c:pt>
                <c:pt idx="23">
                  <c:v>191</c:v>
                </c:pt>
                <c:pt idx="24">
                  <c:v>205</c:v>
                </c:pt>
                <c:pt idx="25">
                  <c:v>206</c:v>
                </c:pt>
                <c:pt idx="26">
                  <c:v>225</c:v>
                </c:pt>
                <c:pt idx="27">
                  <c:v>255</c:v>
                </c:pt>
              </c:numCache>
            </c:numRef>
          </c:val>
        </c:ser>
        <c:gapWidth val="50"/>
        <c:overlap val="0"/>
        <c:axId val="37199241"/>
        <c:axId val="7553620"/>
      </c:barChart>
      <c:catAx>
        <c:axId val="37199241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b="0" sz="700" strike="noStrike" u="none">
                <a:solidFill>
                  <a:srgbClr val="ffffff"/>
                </a:solidFill>
                <a:uFillTx/>
                <a:latin typeface="Calibri"/>
              </a:defRPr>
            </a:pPr>
          </a:p>
        </c:txPr>
        <c:crossAx val="7553620"/>
        <c:crosses val="autoZero"/>
        <c:auto val="1"/>
        <c:lblAlgn val="ctr"/>
        <c:lblOffset val="100"/>
        <c:noMultiLvlLbl val="0"/>
      </c:catAx>
      <c:valAx>
        <c:axId val="75536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spPr>
          <a:ln w="6480">
            <a:solidFill>
              <a:srgbClr val="8b8b8b"/>
            </a:solidFill>
            <a:round/>
          </a:ln>
        </c:spPr>
        <c:txPr>
          <a:bodyPr/>
          <a:lstStyle/>
          <a:p>
            <a:pPr>
              <a:defRPr b="0" sz="1000" strike="noStrike" u="none">
                <a:solidFill>
                  <a:srgbClr val="000000"/>
                </a:solidFill>
                <a:uFillTx/>
                <a:latin typeface="Calibri"/>
              </a:defRPr>
            </a:pPr>
          </a:p>
        </c:txPr>
        <c:crossAx val="37199241"/>
        <c:crossBetween val="between"/>
      </c:valAx>
      <c:spPr>
        <a:noFill/>
        <a:ln w="0">
          <a:noFill/>
        </a:ln>
      </c:spPr>
    </c:plotArea>
    <c:plotVisOnly val="1"/>
    <c:dispBlanksAs val="gap"/>
  </c:chart>
  <c:spPr>
    <a:noFill/>
    <a:ln w="0">
      <a:noFill/>
    </a:ln>
  </c:spPr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0" sz="1300" strike="noStrike" u="none">
                <a:solidFill>
                  <a:srgbClr val="000000"/>
                </a:solidFill>
                <a:uFillTx/>
                <a:latin typeface="Arial"/>
              </a:defRPr>
            </a:pPr>
            <a:r>
              <a:rPr b="1" sz="1200" strike="noStrike" u="none">
                <a:solidFill>
                  <a:srgbClr val="ffffff"/>
                </a:solidFill>
                <a:uFillTx/>
                <a:latin typeface="Calibri"/>
              </a:rPr>
              <a:t>Vidutinė tikėtina gyvenimo trukmė</a:t>
            </a:r>
          </a:p>
        </c:rich>
      </c:tx>
      <c:overlay val="0"/>
      <c:spPr>
        <a:noFill/>
        <a:ln w="0">
          <a:noFill/>
        </a:ln>
      </c:spPr>
    </c:title>
    <c:autoTitleDeleted val="0"/>
    <c:plotArea>
      <c:lineChart>
        <c:grouping val="standar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Vidutinė tikėtina gyvenimo trukmė</c:v>
                </c:pt>
              </c:strCache>
            </c:strRef>
          </c:tx>
          <c:spPr>
            <a:solidFill>
              <a:srgbClr val="ffc000"/>
            </a:solidFill>
            <a:ln cap="rnd" w="25560">
              <a:solidFill>
                <a:srgbClr val="ffc000"/>
              </a:solidFill>
              <a:round/>
            </a:ln>
          </c:spPr>
          <c:marker>
            <c:symbol val="circle"/>
            <c:size val="6"/>
            <c:spPr>
              <a:solidFill>
                <a:srgbClr val="ffc000"/>
              </a:solidFill>
            </c:spPr>
          </c:marker>
          <c:dLbls>
            <c:numFmt formatCode="#,##0.0" sourceLinked="0"/>
            <c:txPr>
              <a:bodyPr wrap="square"/>
              <a:lstStyle/>
              <a:p>
                <a:pPr>
                  <a:defRPr b="1" sz="900" strike="noStrike" u="none">
                    <a:solidFill>
                      <a:srgbClr val="ffffff"/>
                    </a:solidFill>
                    <a:uFillTx/>
                    <a:latin typeface="Calibri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eparator>; </c:separator>
            <c:showLeaderLines val="1"/>
            <c:leaderLines>
              <c:spPr>
                <a:ln w="25560">
                  <a:solidFill>
                    <a:srgbClr val="000000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6"/>
                <c:pt idx="0">
                  <c:v>76</c:v>
                </c:pt>
                <c:pt idx="1">
                  <c:v>76.5</c:v>
                </c:pt>
                <c:pt idx="2">
                  <c:v>75.2</c:v>
                </c:pt>
                <c:pt idx="3">
                  <c:v>74.2</c:v>
                </c:pt>
                <c:pt idx="4">
                  <c:v>75.8</c:v>
                </c:pt>
                <c:pt idx="5">
                  <c:v>77.3</c:v>
                </c:pt>
              </c:numCache>
            </c:numRef>
          </c:val>
          <c:smooth val="1"/>
        </c:ser>
        <c:hiLowLines>
          <c:spPr>
            <a:ln w="0">
              <a:noFill/>
            </a:ln>
          </c:spPr>
        </c:hiLowLines>
        <c:marker val="1"/>
        <c:axId val="14002805"/>
        <c:axId val="45342752"/>
      </c:lineChart>
      <c:catAx>
        <c:axId val="14002805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b="1" sz="900" strike="noStrike" u="none">
                <a:solidFill>
                  <a:srgbClr val="ffffff"/>
                </a:solidFill>
                <a:uFillTx/>
                <a:latin typeface="Calibri"/>
              </a:defRPr>
            </a:pPr>
          </a:p>
        </c:txPr>
        <c:crossAx val="45342752"/>
        <c:crosses val="autoZero"/>
        <c:auto val="1"/>
        <c:lblAlgn val="ctr"/>
        <c:lblOffset val="100"/>
        <c:noMultiLvlLbl val="0"/>
      </c:catAx>
      <c:valAx>
        <c:axId val="45342752"/>
        <c:scaling>
          <c:orientation val="minMax"/>
          <c:max val="79"/>
          <c:min val="73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 w="6480">
            <a:noFill/>
          </a:ln>
        </c:spPr>
        <c:txPr>
          <a:bodyPr/>
          <a:lstStyle/>
          <a:p>
            <a:pPr>
              <a:defRPr b="1" sz="900" strike="noStrike" u="none">
                <a:solidFill>
                  <a:srgbClr val="ffffff"/>
                </a:solidFill>
                <a:uFillTx/>
                <a:latin typeface="Calibri"/>
              </a:defRPr>
            </a:pPr>
          </a:p>
        </c:txPr>
        <c:crossAx val="14002805"/>
        <c:crosses val="autoZero"/>
        <c:crossBetween val="between"/>
        <c:majorUnit val="1"/>
      </c:valAx>
      <c:spPr>
        <a:noFill/>
        <a:ln w="0">
          <a:noFill/>
        </a:ln>
      </c:spPr>
    </c:plotArea>
    <c:plotVisOnly val="1"/>
    <c:dispBlanksAs val="gap"/>
  </c:chart>
  <c:spPr>
    <a:noFill/>
    <a:ln w="0">
      <a:noFill/>
    </a:ln>
  </c:spPr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0" sz="1300" strike="noStrike" u="none">
                <a:solidFill>
                  <a:srgbClr val="000000"/>
                </a:solidFill>
                <a:uFillTx/>
                <a:latin typeface="Arial"/>
              </a:defRPr>
            </a:pPr>
            <a:r>
              <a:rPr b="1" lang="lt-LT" sz="1200" strike="noStrike" u="none">
                <a:solidFill>
                  <a:srgbClr val="ffffff"/>
                </a:solidFill>
                <a:uFillTx/>
                <a:latin typeface="Calibri"/>
              </a:rPr>
              <a:t>Tikėtina </a:t>
            </a:r>
            <a:r>
              <a:rPr b="1" lang="lt-LT" sz="1200" strike="noStrike" u="sng">
                <a:solidFill>
                  <a:srgbClr val="ffffff"/>
                </a:solidFill>
                <a:uFillTx/>
                <a:latin typeface="Calibri"/>
              </a:rPr>
              <a:t>sveiko</a:t>
            </a:r>
            <a:r>
              <a:rPr b="1" lang="lt-LT" sz="1200" strike="noStrike" u="none">
                <a:solidFill>
                  <a:srgbClr val="ffffff"/>
                </a:solidFill>
                <a:uFillTx/>
                <a:latin typeface="Calibri"/>
              </a:rPr>
              <a:t> </a:t>
            </a:r>
          </a:p>
          <a:p>
            <a:pPr>
              <a:defRPr b="0" sz="1300" strike="noStrike" u="none">
                <a:solidFill>
                  <a:srgbClr val="000000"/>
                </a:solidFill>
                <a:uFillTx/>
                <a:latin typeface="Arial"/>
              </a:defRPr>
            </a:pPr>
            <a:r>
              <a:rPr b="1" lang="lt-LT" sz="1200" strike="noStrike" u="none">
                <a:solidFill>
                  <a:srgbClr val="ffffff"/>
                </a:solidFill>
                <a:uFillTx/>
                <a:latin typeface="Calibri"/>
              </a:rPr>
              <a:t>gyvenimo trukmė</a:t>
            </a:r>
          </a:p>
        </c:rich>
      </c:tx>
      <c:overlay val="0"/>
      <c:spPr>
        <a:noFill/>
        <a:ln w="0">
          <a:noFill/>
        </a:ln>
      </c:spPr>
    </c:title>
    <c:autoTitleDeleted val="0"/>
    <c:plotArea>
      <c:lineChart>
        <c:grouping val="standar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Tikėtina sveiko gyvenimo trukmė gimus</c:v>
                </c:pt>
              </c:strCache>
            </c:strRef>
          </c:tx>
          <c:spPr>
            <a:solidFill>
              <a:srgbClr val="c00000"/>
            </a:solidFill>
            <a:ln cap="rnd" w="25560">
              <a:solidFill>
                <a:srgbClr val="c00000"/>
              </a:solidFill>
              <a:round/>
            </a:ln>
          </c:spPr>
          <c:marker>
            <c:symbol val="circle"/>
            <c:size val="6"/>
            <c:spPr>
              <a:solidFill>
                <a:srgbClr val="c00000"/>
              </a:solidFill>
            </c:spPr>
          </c:marker>
          <c:dLbls>
            <c:numFmt formatCode="General" sourceLinked="0"/>
            <c:txPr>
              <a:bodyPr wrap="square"/>
              <a:lstStyle/>
              <a:p>
                <a:pPr>
                  <a:defRPr b="1" sz="900" strike="noStrike" u="none">
                    <a:solidFill>
                      <a:srgbClr val="ffffff"/>
                    </a:solidFill>
                    <a:uFillTx/>
                    <a:latin typeface="Calibri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eparator>; </c:separator>
            <c:showLeaderLines val="1"/>
            <c:leaderLines>
              <c:spPr>
                <a:ln w="25560">
                  <a:solidFill>
                    <a:srgbClr val="000000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6"/>
                <c:pt idx="0">
                  <c:v>57.7</c:v>
                </c:pt>
                <c:pt idx="1">
                  <c:v>57.5</c:v>
                </c:pt>
                <c:pt idx="2">
                  <c:v>56.8</c:v>
                </c:pt>
                <c:pt idx="3">
                  <c:v>57.6</c:v>
                </c:pt>
                <c:pt idx="4">
                  <c:v>60.3</c:v>
                </c:pt>
              </c:numCache>
            </c:numRef>
          </c:val>
          <c:smooth val="1"/>
        </c:ser>
        <c:hiLowLines>
          <c:spPr>
            <a:ln w="0">
              <a:noFill/>
            </a:ln>
          </c:spPr>
        </c:hiLowLines>
        <c:marker val="1"/>
        <c:axId val="26132318"/>
        <c:axId val="13237586"/>
      </c:lineChart>
      <c:catAx>
        <c:axId val="2613231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b="1" sz="900" strike="noStrike" u="none">
                <a:solidFill>
                  <a:srgbClr val="ffffff"/>
                </a:solidFill>
                <a:uFillTx/>
                <a:latin typeface="Calibri"/>
              </a:defRPr>
            </a:pPr>
          </a:p>
        </c:txPr>
        <c:crossAx val="13237586"/>
        <c:crosses val="autoZero"/>
        <c:auto val="1"/>
        <c:lblAlgn val="ctr"/>
        <c:lblOffset val="100"/>
        <c:noMultiLvlLbl val="0"/>
      </c:catAx>
      <c:valAx>
        <c:axId val="13237586"/>
        <c:scaling>
          <c:orientation val="minMax"/>
          <c:max val="62"/>
          <c:min val="56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 w="6480">
            <a:noFill/>
          </a:ln>
        </c:spPr>
        <c:txPr>
          <a:bodyPr/>
          <a:lstStyle/>
          <a:p>
            <a:pPr>
              <a:defRPr b="1" sz="900" strike="noStrike" u="none">
                <a:solidFill>
                  <a:srgbClr val="ffffff"/>
                </a:solidFill>
                <a:uFillTx/>
                <a:latin typeface="Calibri"/>
              </a:defRPr>
            </a:pPr>
          </a:p>
        </c:txPr>
        <c:crossAx val="26132318"/>
        <c:crosses val="autoZero"/>
        <c:crossBetween val="between"/>
      </c:valAx>
      <c:spPr>
        <a:noFill/>
        <a:ln w="0">
          <a:noFill/>
        </a:ln>
      </c:spPr>
    </c:plotArea>
    <c:plotVisOnly val="1"/>
    <c:dispBlanksAs val="gap"/>
  </c:chart>
  <c:spPr>
    <a:noFill/>
    <a:ln w="0">
      <a:noFill/>
    </a:ln>
  </c:spPr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0" sz="1300" strike="noStrike" u="none">
                <a:solidFill>
                  <a:srgbClr val="000000"/>
                </a:solidFill>
                <a:uFillTx/>
                <a:latin typeface="Arial"/>
              </a:defRPr>
            </a:pPr>
            <a:r>
              <a:rPr b="1" lang="lt-LT" sz="1100" strike="noStrike" u="none">
                <a:solidFill>
                  <a:srgbClr val="ffffff"/>
                </a:solidFill>
                <a:uFillTx/>
                <a:latin typeface="Calibri"/>
              </a:rPr>
              <a:t>Prevencinėmis priemonėmis išvengiamas mirtingumas</a:t>
            </a:r>
          </a:p>
        </c:rich>
      </c:tx>
      <c:layout>
        <c:manualLayout>
          <c:xMode val="edge"/>
          <c:yMode val="edge"/>
          <c:x val="0.0978934324659232"/>
          <c:y val="0.0593955572504529"/>
        </c:manualLayout>
      </c:layout>
      <c:overlay val="0"/>
      <c:spPr>
        <a:noFill/>
        <a:ln w="0">
          <a:noFill/>
        </a:ln>
      </c:spPr>
    </c:title>
    <c:autoTitleDeleted val="0"/>
    <c:plotArea>
      <c:barChart>
        <c:barDir val="bar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1 seka</c:v>
                </c:pt>
              </c:strCache>
            </c:strRef>
          </c:tx>
          <c:spPr>
            <a:solidFill>
              <a:srgbClr val="d9d9d9"/>
            </a:solidFill>
            <a:ln w="0">
              <a:noFill/>
            </a:ln>
          </c:spPr>
          <c:invertIfNegative val="0"/>
          <c:dPt>
            <c:idx val="16"/>
            <c:invertIfNegative val="0"/>
            <c:spPr>
              <a:solidFill>
                <a:srgbClr val="ffc000"/>
              </a:solidFill>
              <a:ln w="0">
                <a:noFill/>
              </a:ln>
            </c:spPr>
          </c:dPt>
          <c:dPt>
            <c:idx val="23"/>
            <c:invertIfNegative val="0"/>
            <c:spPr>
              <a:solidFill>
                <a:srgbClr val="ff0000"/>
              </a:solidFill>
              <a:ln w="0">
                <a:noFill/>
              </a:ln>
            </c:spPr>
          </c:dPt>
          <c:dLbls>
            <c:dLbl>
              <c:idx val="16"/>
              <c:txPr>
                <a:bodyPr wrap="square"/>
                <a:lstStyle/>
                <a:p>
                  <a:pPr>
                    <a:defRPr b="0" sz="1000" strike="noStrike" u="none">
                      <a:solidFill>
                        <a:srgbClr val="000000"/>
                      </a:solidFill>
                      <a:uFillTx/>
                      <a:latin typeface="Calibri"/>
                    </a:defRPr>
                  </a:pPr>
                </a:p>
              </c:txPr>
              <c:dLblPos val="outEnd"/>
              <c:showLegendKey val="0"/>
              <c:showVal val="0"/>
              <c:showCatName val="0"/>
              <c:showSerName val="0"/>
              <c:showPercent val="0"/>
              <c:separator>; </c:separator>
            </c:dLbl>
            <c:dLbl>
              <c:idx val="23"/>
              <c:txPr>
                <a:bodyPr wrap="square"/>
                <a:lstStyle/>
                <a:p>
                  <a:pPr>
                    <a:defRPr b="0" sz="1000" strike="noStrike" u="none">
                      <a:solidFill>
                        <a:srgbClr val="000000"/>
                      </a:solidFill>
                      <a:uFillTx/>
                      <a:latin typeface="Calibri"/>
                    </a:defRPr>
                  </a:pPr>
                </a:p>
              </c:txPr>
              <c:dLblPos val="outEnd"/>
              <c:showLegendKey val="0"/>
              <c:showVal val="0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0" sz="1000" strike="noStrike" u="none">
                    <a:solidFill>
                      <a:srgbClr val="000000"/>
                    </a:solidFill>
                    <a:uFillTx/>
                    <a:latin typeface="Calibri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28"/>
                <c:pt idx="0">
                  <c:v>SE</c:v>
                </c:pt>
                <c:pt idx="1">
                  <c:v>IT</c:v>
                </c:pt>
                <c:pt idx="2">
                  <c:v>MT</c:v>
                </c:pt>
                <c:pt idx="3">
                  <c:v>LU</c:v>
                </c:pt>
                <c:pt idx="4">
                  <c:v>ES</c:v>
                </c:pt>
                <c:pt idx="5">
                  <c:v>CY</c:v>
                </c:pt>
                <c:pt idx="6">
                  <c:v>FR</c:v>
                </c:pt>
                <c:pt idx="7">
                  <c:v>NL</c:v>
                </c:pt>
                <c:pt idx="8">
                  <c:v>IE</c:v>
                </c:pt>
                <c:pt idx="9">
                  <c:v>DK</c:v>
                </c:pt>
                <c:pt idx="10">
                  <c:v>PT</c:v>
                </c:pt>
                <c:pt idx="11">
                  <c:v>FI</c:v>
                </c:pt>
                <c:pt idx="12">
                  <c:v>BE</c:v>
                </c:pt>
                <c:pt idx="13">
                  <c:v>DE</c:v>
                </c:pt>
                <c:pt idx="14">
                  <c:v>AT</c:v>
                </c:pt>
                <c:pt idx="15">
                  <c:v>GR</c:v>
                </c:pt>
                <c:pt idx="16">
                  <c:v>EU27</c:v>
                </c:pt>
                <c:pt idx="17">
                  <c:v>SI</c:v>
                </c:pt>
                <c:pt idx="18">
                  <c:v>CZ</c:v>
                </c:pt>
                <c:pt idx="19">
                  <c:v>EE</c:v>
                </c:pt>
                <c:pt idx="20">
                  <c:v>HR</c:v>
                </c:pt>
                <c:pt idx="21">
                  <c:v>PL</c:v>
                </c:pt>
                <c:pt idx="22">
                  <c:v>SK</c:v>
                </c:pt>
                <c:pt idx="23">
                  <c:v>LT</c:v>
                </c:pt>
                <c:pt idx="24">
                  <c:v>LV</c:v>
                </c:pt>
                <c:pt idx="25">
                  <c:v>RO</c:v>
                </c:pt>
                <c:pt idx="26">
                  <c:v>HU</c:v>
                </c:pt>
                <c:pt idx="27">
                  <c:v>BG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8"/>
                <c:pt idx="0">
                  <c:v>118</c:v>
                </c:pt>
                <c:pt idx="1">
                  <c:v>128</c:v>
                </c:pt>
                <c:pt idx="2">
                  <c:v>133</c:v>
                </c:pt>
                <c:pt idx="3">
                  <c:v>133</c:v>
                </c:pt>
                <c:pt idx="4">
                  <c:v>134</c:v>
                </c:pt>
                <c:pt idx="5">
                  <c:v>139</c:v>
                </c:pt>
                <c:pt idx="6">
                  <c:v>145</c:v>
                </c:pt>
                <c:pt idx="7">
                  <c:v>147</c:v>
                </c:pt>
                <c:pt idx="8">
                  <c:v>148</c:v>
                </c:pt>
                <c:pt idx="9">
                  <c:v>149</c:v>
                </c:pt>
                <c:pt idx="10">
                  <c:v>156</c:v>
                </c:pt>
                <c:pt idx="11">
                  <c:v>156</c:v>
                </c:pt>
                <c:pt idx="12">
                  <c:v>164</c:v>
                </c:pt>
                <c:pt idx="13">
                  <c:v>171</c:v>
                </c:pt>
                <c:pt idx="14">
                  <c:v>173</c:v>
                </c:pt>
                <c:pt idx="15">
                  <c:v>196</c:v>
                </c:pt>
                <c:pt idx="16">
                  <c:v>201</c:v>
                </c:pt>
                <c:pt idx="17">
                  <c:v>212</c:v>
                </c:pt>
                <c:pt idx="18">
                  <c:v>286</c:v>
                </c:pt>
                <c:pt idx="19">
                  <c:v>305</c:v>
                </c:pt>
                <c:pt idx="20">
                  <c:v>312</c:v>
                </c:pt>
                <c:pt idx="21">
                  <c:v>336</c:v>
                </c:pt>
                <c:pt idx="22">
                  <c:v>379</c:v>
                </c:pt>
                <c:pt idx="23">
                  <c:v>394</c:v>
                </c:pt>
                <c:pt idx="24">
                  <c:v>439</c:v>
                </c:pt>
                <c:pt idx="25">
                  <c:v>440</c:v>
                </c:pt>
                <c:pt idx="26">
                  <c:v>452</c:v>
                </c:pt>
                <c:pt idx="27">
                  <c:v>460</c:v>
                </c:pt>
              </c:numCache>
            </c:numRef>
          </c:val>
        </c:ser>
        <c:gapWidth val="50"/>
        <c:overlap val="0"/>
        <c:axId val="86896570"/>
        <c:axId val="22768072"/>
      </c:barChart>
      <c:catAx>
        <c:axId val="8689657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b="0" sz="700" strike="noStrike" u="none">
                <a:solidFill>
                  <a:srgbClr val="ffffff"/>
                </a:solidFill>
                <a:uFillTx/>
                <a:latin typeface="Calibri"/>
              </a:defRPr>
            </a:pPr>
          </a:p>
        </c:txPr>
        <c:crossAx val="22768072"/>
        <c:crosses val="autoZero"/>
        <c:auto val="1"/>
        <c:lblAlgn val="ctr"/>
        <c:lblOffset val="100"/>
        <c:noMultiLvlLbl val="0"/>
      </c:catAx>
      <c:valAx>
        <c:axId val="227680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spPr>
          <a:ln w="6480">
            <a:solidFill>
              <a:srgbClr val="8b8b8b"/>
            </a:solidFill>
            <a:round/>
          </a:ln>
        </c:spPr>
        <c:txPr>
          <a:bodyPr/>
          <a:lstStyle/>
          <a:p>
            <a:pPr>
              <a:defRPr b="0" sz="1000" strike="noStrike" u="none">
                <a:solidFill>
                  <a:srgbClr val="000000"/>
                </a:solidFill>
                <a:uFillTx/>
                <a:latin typeface="Calibri"/>
              </a:defRPr>
            </a:pPr>
          </a:p>
        </c:txPr>
        <c:crossAx val="86896570"/>
        <c:crossBetween val="between"/>
      </c:valAx>
      <c:spPr>
        <a:noFill/>
        <a:ln w="0">
          <a:noFill/>
        </a:ln>
      </c:spPr>
    </c:plotArea>
    <c:plotVisOnly val="1"/>
    <c:dispBlanksAs val="gap"/>
  </c:chart>
  <c:spPr>
    <a:noFill/>
    <a:ln w="0">
      <a:noFill/>
    </a:ln>
  </c:spPr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0" sz="1300" strike="noStrike" u="none">
                <a:solidFill>
                  <a:srgbClr val="000000"/>
                </a:solidFill>
                <a:uFillTx/>
                <a:latin typeface="Arial"/>
              </a:defRPr>
            </a:pPr>
            <a:r>
              <a:rPr b="1" lang="lt-LT" sz="1100" strike="noStrike" u="none">
                <a:solidFill>
                  <a:srgbClr val="ffffff"/>
                </a:solidFill>
                <a:uFillTx/>
                <a:latin typeface="Calibri"/>
              </a:rPr>
              <a:t>Sveikatos priežūra</a:t>
            </a:r>
            <a:r>
              <a:rPr b="1" lang="lt-LT" sz="1100" strike="noStrike" u="none">
                <a:solidFill>
                  <a:srgbClr val="ffffff"/>
                </a:solidFill>
                <a:uFillTx/>
                <a:latin typeface="Calibri"/>
              </a:rPr>
              <a:t> </a:t>
            </a:r>
          </a:p>
          <a:p>
            <a:pPr>
              <a:defRPr b="0" sz="1300" strike="noStrike" u="none">
                <a:solidFill>
                  <a:srgbClr val="000000"/>
                </a:solidFill>
                <a:uFillTx/>
                <a:latin typeface="Arial"/>
              </a:defRPr>
            </a:pPr>
            <a:r>
              <a:rPr b="1" lang="lt-LT" sz="1100" strike="noStrike" u="none">
                <a:solidFill>
                  <a:srgbClr val="ffffff"/>
                </a:solidFill>
                <a:uFillTx/>
                <a:latin typeface="Calibri"/>
              </a:rPr>
              <a:t>išvengiamas mirtingumas</a:t>
            </a:r>
          </a:p>
        </c:rich>
      </c:tx>
      <c:layout>
        <c:manualLayout>
          <c:xMode val="edge"/>
          <c:yMode val="edge"/>
          <c:x val="0.0655157149181054"/>
          <c:y val="0.0597427346355407"/>
        </c:manualLayout>
      </c:layout>
      <c:overlay val="0"/>
      <c:spPr>
        <a:noFill/>
        <a:ln w="0">
          <a:noFill/>
        </a:ln>
      </c:spPr>
    </c:title>
    <c:autoTitleDeleted val="0"/>
    <c:plotArea>
      <c:barChart>
        <c:barDir val="bar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Sveikatos priežiūros priemonėmis išvengiamas mirtingumas</c:v>
                </c:pt>
              </c:strCache>
            </c:strRef>
          </c:tx>
          <c:spPr>
            <a:solidFill>
              <a:srgbClr val="d9d9d9"/>
            </a:solidFill>
            <a:ln w="0">
              <a:noFill/>
            </a:ln>
          </c:spPr>
          <c:invertIfNegative val="0"/>
          <c:dPt>
            <c:idx val="16"/>
            <c:invertIfNegative val="0"/>
            <c:spPr>
              <a:solidFill>
                <a:srgbClr val="ffc000"/>
              </a:solidFill>
              <a:ln w="0">
                <a:noFill/>
              </a:ln>
            </c:spPr>
          </c:dPt>
          <c:dPt>
            <c:idx val="23"/>
            <c:invertIfNegative val="0"/>
            <c:spPr>
              <a:solidFill>
                <a:srgbClr val="ff0000"/>
              </a:solidFill>
              <a:ln w="0">
                <a:noFill/>
              </a:ln>
            </c:spPr>
          </c:dPt>
          <c:dLbls>
            <c:dLbl>
              <c:idx val="16"/>
              <c:txPr>
                <a:bodyPr wrap="square"/>
                <a:lstStyle/>
                <a:p>
                  <a:pPr>
                    <a:defRPr b="0" sz="1000" strike="noStrike" u="none">
                      <a:solidFill>
                        <a:srgbClr val="000000"/>
                      </a:solidFill>
                      <a:uFillTx/>
                      <a:latin typeface="Calibri"/>
                    </a:defRPr>
                  </a:pPr>
                </a:p>
              </c:txPr>
              <c:dLblPos val="outEnd"/>
              <c:showLegendKey val="0"/>
              <c:showVal val="0"/>
              <c:showCatName val="0"/>
              <c:showSerName val="0"/>
              <c:showPercent val="0"/>
              <c:separator>; </c:separator>
            </c:dLbl>
            <c:dLbl>
              <c:idx val="23"/>
              <c:txPr>
                <a:bodyPr wrap="square"/>
                <a:lstStyle/>
                <a:p>
                  <a:pPr>
                    <a:defRPr b="0" sz="1000" strike="noStrike" u="none">
                      <a:solidFill>
                        <a:srgbClr val="000000"/>
                      </a:solidFill>
                      <a:uFillTx/>
                      <a:latin typeface="Calibri"/>
                    </a:defRPr>
                  </a:pPr>
                </a:p>
              </c:txPr>
              <c:dLblPos val="outEnd"/>
              <c:showLegendKey val="0"/>
              <c:showVal val="0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0" sz="1000" strike="noStrike" u="none">
                    <a:solidFill>
                      <a:srgbClr val="000000"/>
                    </a:solidFill>
                    <a:uFillTx/>
                    <a:latin typeface="Calibri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28"/>
                <c:pt idx="0">
                  <c:v>LU</c:v>
                </c:pt>
                <c:pt idx="1">
                  <c:v>FR</c:v>
                </c:pt>
                <c:pt idx="2">
                  <c:v>NL</c:v>
                </c:pt>
                <c:pt idx="3">
                  <c:v>SE</c:v>
                </c:pt>
                <c:pt idx="4">
                  <c:v>ES</c:v>
                </c:pt>
                <c:pt idx="5">
                  <c:v>BE</c:v>
                </c:pt>
                <c:pt idx="6">
                  <c:v>IT</c:v>
                </c:pt>
                <c:pt idx="7">
                  <c:v>DK</c:v>
                </c:pt>
                <c:pt idx="8">
                  <c:v>SI</c:v>
                </c:pt>
                <c:pt idx="9">
                  <c:v>IE</c:v>
                </c:pt>
                <c:pt idx="10">
                  <c:v>FI</c:v>
                </c:pt>
                <c:pt idx="11">
                  <c:v>AT</c:v>
                </c:pt>
                <c:pt idx="12">
                  <c:v>PT</c:v>
                </c:pt>
                <c:pt idx="13">
                  <c:v>CY</c:v>
                </c:pt>
                <c:pt idx="14">
                  <c:v>DE</c:v>
                </c:pt>
                <c:pt idx="15">
                  <c:v>MT</c:v>
                </c:pt>
                <c:pt idx="16">
                  <c:v>EU27</c:v>
                </c:pt>
                <c:pt idx="17">
                  <c:v>GR</c:v>
                </c:pt>
                <c:pt idx="18">
                  <c:v>CZ</c:v>
                </c:pt>
                <c:pt idx="19">
                  <c:v>EE</c:v>
                </c:pt>
                <c:pt idx="20">
                  <c:v>HR</c:v>
                </c:pt>
                <c:pt idx="21">
                  <c:v>PL</c:v>
                </c:pt>
                <c:pt idx="22">
                  <c:v>HU</c:v>
                </c:pt>
                <c:pt idx="23">
                  <c:v>LT</c:v>
                </c:pt>
                <c:pt idx="24">
                  <c:v>LV</c:v>
                </c:pt>
                <c:pt idx="25">
                  <c:v>SK</c:v>
                </c:pt>
                <c:pt idx="26">
                  <c:v>BG</c:v>
                </c:pt>
                <c:pt idx="27">
                  <c:v>RO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8"/>
                <c:pt idx="0">
                  <c:v>55</c:v>
                </c:pt>
                <c:pt idx="1">
                  <c:v>59</c:v>
                </c:pt>
                <c:pt idx="2">
                  <c:v>60</c:v>
                </c:pt>
                <c:pt idx="3">
                  <c:v>60</c:v>
                </c:pt>
                <c:pt idx="4">
                  <c:v>61</c:v>
                </c:pt>
                <c:pt idx="5">
                  <c:v>62</c:v>
                </c:pt>
                <c:pt idx="6">
                  <c:v>64</c:v>
                </c:pt>
                <c:pt idx="7">
                  <c:v>64</c:v>
                </c:pt>
                <c:pt idx="8">
                  <c:v>67</c:v>
                </c:pt>
                <c:pt idx="9">
                  <c:v>69</c:v>
                </c:pt>
                <c:pt idx="10">
                  <c:v>70</c:v>
                </c:pt>
                <c:pt idx="11">
                  <c:v>71</c:v>
                </c:pt>
                <c:pt idx="12">
                  <c:v>75</c:v>
                </c:pt>
                <c:pt idx="13">
                  <c:v>78</c:v>
                </c:pt>
                <c:pt idx="14">
                  <c:v>81</c:v>
                </c:pt>
                <c:pt idx="15">
                  <c:v>82</c:v>
                </c:pt>
                <c:pt idx="16">
                  <c:v>93</c:v>
                </c:pt>
                <c:pt idx="17">
                  <c:v>95</c:v>
                </c:pt>
                <c:pt idx="18">
                  <c:v>126</c:v>
                </c:pt>
                <c:pt idx="19">
                  <c:v>136</c:v>
                </c:pt>
                <c:pt idx="20">
                  <c:v>140</c:v>
                </c:pt>
                <c:pt idx="21">
                  <c:v>146</c:v>
                </c:pt>
                <c:pt idx="22">
                  <c:v>189</c:v>
                </c:pt>
                <c:pt idx="23">
                  <c:v>191</c:v>
                </c:pt>
                <c:pt idx="24">
                  <c:v>205</c:v>
                </c:pt>
                <c:pt idx="25">
                  <c:v>206</c:v>
                </c:pt>
                <c:pt idx="26">
                  <c:v>225</c:v>
                </c:pt>
                <c:pt idx="27">
                  <c:v>255</c:v>
                </c:pt>
              </c:numCache>
            </c:numRef>
          </c:val>
        </c:ser>
        <c:gapWidth val="50"/>
        <c:overlap val="0"/>
        <c:axId val="97964567"/>
        <c:axId val="26042021"/>
      </c:barChart>
      <c:catAx>
        <c:axId val="97964567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b="0" sz="700" strike="noStrike" u="none">
                <a:solidFill>
                  <a:srgbClr val="ffffff"/>
                </a:solidFill>
                <a:uFillTx/>
                <a:latin typeface="Calibri"/>
              </a:defRPr>
            </a:pPr>
          </a:p>
        </c:txPr>
        <c:crossAx val="26042021"/>
        <c:crosses val="autoZero"/>
        <c:auto val="1"/>
        <c:lblAlgn val="ctr"/>
        <c:lblOffset val="100"/>
        <c:noMultiLvlLbl val="0"/>
      </c:catAx>
      <c:valAx>
        <c:axId val="26042021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spPr>
          <a:ln w="6480">
            <a:solidFill>
              <a:srgbClr val="8b8b8b"/>
            </a:solidFill>
            <a:round/>
          </a:ln>
        </c:spPr>
        <c:txPr>
          <a:bodyPr/>
          <a:lstStyle/>
          <a:p>
            <a:pPr>
              <a:defRPr b="0" sz="1000" strike="noStrike" u="none">
                <a:solidFill>
                  <a:srgbClr val="000000"/>
                </a:solidFill>
                <a:uFillTx/>
                <a:latin typeface="Calibri"/>
              </a:defRPr>
            </a:pPr>
          </a:p>
        </c:txPr>
        <c:crossAx val="97964567"/>
        <c:crossBetween val="between"/>
      </c:valAx>
      <c:spPr>
        <a:noFill/>
        <a:ln w="0">
          <a:noFill/>
        </a:ln>
      </c:spPr>
    </c:plotArea>
    <c:plotVisOnly val="1"/>
    <c:dispBlanksAs val="gap"/>
  </c:chart>
  <c:spPr>
    <a:noFill/>
    <a:ln w="0">
      <a:noFill/>
    </a:ln>
  </c:spPr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layout>
        <c:manualLayout>
          <c:layoutTarget val="inner"/>
          <c:xMode val="edge"/>
          <c:yMode val="edge"/>
          <c:x val="0.119451568356678"/>
          <c:y val="0.0638003971337305"/>
          <c:w val="0.827283487867429"/>
          <c:h val="0.613139946473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Vidutinis mėnesinis šalies bruto darbo užmokestis, Eur</c:v>
                </c:pt>
              </c:strCache>
            </c:strRef>
          </c:tx>
          <c:spPr>
            <a:solidFill>
              <a:srgbClr val="002060"/>
            </a:solidFill>
            <a:ln w="0">
              <a:noFill/>
            </a:ln>
          </c:spPr>
          <c:invertIfNegative val="0"/>
          <c:dPt>
            <c:idx val="0"/>
            <c:invertIfNegative val="0"/>
            <c:spPr>
              <a:solidFill>
                <a:srgbClr val="002060"/>
              </a:solidFill>
              <a:ln w="0">
                <a:noFill/>
              </a:ln>
            </c:spPr>
          </c:dPt>
          <c:dPt>
            <c:idx val="1"/>
            <c:invertIfNegative val="0"/>
            <c:spPr>
              <a:solidFill>
                <a:srgbClr val="002060"/>
              </a:solidFill>
              <a:ln w="0">
                <a:noFill/>
              </a:ln>
            </c:spPr>
          </c:dPt>
          <c:dPt>
            <c:idx val="2"/>
            <c:invertIfNegative val="0"/>
            <c:spPr>
              <a:solidFill>
                <a:srgbClr val="002060"/>
              </a:solidFill>
              <a:ln w="0">
                <a:noFill/>
              </a:ln>
            </c:spPr>
          </c:dPt>
          <c:dPt>
            <c:idx val="3"/>
            <c:invertIfNegative val="0"/>
            <c:spPr>
              <a:solidFill>
                <a:srgbClr val="002060"/>
              </a:solidFill>
              <a:ln w="0">
                <a:noFill/>
              </a:ln>
            </c:spPr>
          </c:dPt>
          <c:dPt>
            <c:idx val="4"/>
            <c:invertIfNegative val="0"/>
            <c:spPr>
              <a:solidFill>
                <a:srgbClr val="002060"/>
              </a:solidFill>
              <a:ln w="0">
                <a:noFill/>
              </a:ln>
            </c:spPr>
          </c:dPt>
          <c:dLbls>
            <c:numFmt formatCode="#,##0" sourceLinked="0"/>
            <c:dLbl>
              <c:idx val="0"/>
              <c:layout>
                <c:manualLayout>
                  <c:x val="0.00173386726654235"/>
                  <c:y val="0.00808195728217926"/>
                </c:manualLayout>
              </c:layout>
              <c:numFmt formatCode="#,##0" sourceLinked="0"/>
              <c:txPr>
                <a:bodyPr wrap="square"/>
                <a:lstStyle/>
                <a:p>
                  <a:pPr>
                    <a:defRPr b="1" sz="1100" strike="noStrike" u="none">
                      <a:solidFill>
                        <a:srgbClr val="002060"/>
                      </a:solidFill>
                      <a:uFillTx/>
                      <a:latin typeface="Aptos ExtraBold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numFmt formatCode="#,##0" sourceLinked="0"/>
              <c:txPr>
                <a:bodyPr wrap="square"/>
                <a:lstStyle/>
                <a:p>
                  <a:pPr>
                    <a:defRPr b="1" sz="1100" strike="noStrike" u="none">
                      <a:solidFill>
                        <a:srgbClr val="002060"/>
                      </a:solidFill>
                      <a:uFillTx/>
                      <a:latin typeface="Aptos ExtraBold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2"/>
              <c:numFmt formatCode="#,##0" sourceLinked="0"/>
              <c:txPr>
                <a:bodyPr wrap="square"/>
                <a:lstStyle/>
                <a:p>
                  <a:pPr>
                    <a:defRPr b="1" sz="1100" strike="noStrike" u="none">
                      <a:solidFill>
                        <a:srgbClr val="002060"/>
                      </a:solidFill>
                      <a:uFillTx/>
                      <a:latin typeface="Aptos ExtraBold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3"/>
              <c:numFmt formatCode="#,##0" sourceLinked="0"/>
              <c:txPr>
                <a:bodyPr wrap="square"/>
                <a:lstStyle/>
                <a:p>
                  <a:pPr>
                    <a:defRPr b="1" sz="1100" strike="noStrike" u="none">
                      <a:solidFill>
                        <a:srgbClr val="002060"/>
                      </a:solidFill>
                      <a:uFillTx/>
                      <a:latin typeface="Aptos ExtraBold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4"/>
              <c:numFmt formatCode="#,##0" sourceLinked="0"/>
              <c:txPr>
                <a:bodyPr wrap="square"/>
                <a:lstStyle/>
                <a:p>
                  <a:pPr>
                    <a:defRPr b="1" sz="1100" strike="noStrike" u="none">
                      <a:solidFill>
                        <a:srgbClr val="002060"/>
                      </a:solidFill>
                      <a:uFillTx/>
                      <a:latin typeface="Aptos ExtraBold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1" sz="1100" strike="noStrike" u="none">
                    <a:solidFill>
                      <a:srgbClr val="002060"/>
                    </a:solidFill>
                    <a:uFillTx/>
                    <a:latin typeface="Aptos ExtraBold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5"/>
                <c:pt idx="0">
                  <c:v>2023</c:v>
                </c:pt>
                <c:pt idx="1">
                  <c:v>2024 progn.</c:v>
                </c:pt>
                <c:pt idx="2">
                  <c:v>2025 progn.</c:v>
                </c:pt>
                <c:pt idx="3">
                  <c:v>2026 progn.</c:v>
                </c:pt>
                <c:pt idx="4">
                  <c:v>2027 progn.</c:v>
                </c:pt>
              </c:strCache>
            </c:strRef>
          </c:cat>
          <c:val>
            <c:numRef>
              <c:f>0</c:f>
              <c:numCache>
                <c:formatCode>#,##0</c:formatCode>
                <c:ptCount val="5"/>
                <c:pt idx="0">
                  <c:v>2013.8</c:v>
                </c:pt>
                <c:pt idx="1">
                  <c:v>2217.1</c:v>
                </c:pt>
                <c:pt idx="2">
                  <c:v>2385.6</c:v>
                </c:pt>
                <c:pt idx="3">
                  <c:v>2541.6</c:v>
                </c:pt>
                <c:pt idx="4">
                  <c:v>2682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MMA, Eur</c:v>
                </c:pt>
              </c:strCache>
            </c:strRef>
          </c:tx>
          <c:spPr>
            <a:solidFill>
              <a:srgbClr val="ffc000"/>
            </a:solidFill>
            <a:ln w="0">
              <a:noFill/>
            </a:ln>
          </c:spPr>
          <c:invertIfNegative val="0"/>
          <c:dPt>
            <c:idx val="0"/>
            <c:invertIfNegative val="0"/>
            <c:spPr>
              <a:solidFill>
                <a:srgbClr val="ffc000"/>
              </a:solidFill>
              <a:ln w="0">
                <a:noFill/>
              </a:ln>
            </c:spPr>
          </c:dPt>
          <c:dPt>
            <c:idx val="2"/>
            <c:invertIfNegative val="0"/>
            <c:spPr>
              <a:solidFill>
                <a:srgbClr val="ffc000"/>
              </a:solidFill>
              <a:ln w="0">
                <a:noFill/>
              </a:ln>
            </c:spPr>
          </c:dPt>
          <c:dPt>
            <c:idx val="3"/>
            <c:invertIfNegative val="0"/>
            <c:spPr>
              <a:solidFill>
                <a:srgbClr val="ffc000"/>
              </a:solidFill>
              <a:ln w="0">
                <a:noFill/>
              </a:ln>
            </c:spPr>
          </c:dPt>
          <c:dLbls>
            <c:numFmt formatCode="#,##0" sourceLinked="0"/>
            <c:dLbl>
              <c:idx val="0"/>
              <c:layout>
                <c:manualLayout>
                  <c:x val="-6.1184581426635E-017"/>
                  <c:y val="0.00701633342328626"/>
                </c:manualLayout>
              </c:layout>
              <c:numFmt formatCode="#,##0" sourceLinked="0"/>
              <c:spPr>
                <a:solidFill>
                  <a:srgbClr val="FFFFFF"/>
                </a:solidFill>
              </c:spPr>
              <c:txPr>
                <a:bodyPr wrap="square"/>
                <a:lstStyle/>
                <a:p>
                  <a:pPr>
                    <a:defRPr b="1" sz="1197" strike="noStrike" u="none">
                      <a:solidFill>
                        <a:srgbClr val="000000"/>
                      </a:solidFill>
                      <a:uFillTx/>
                      <a:latin typeface="Aptos SemiBold 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2"/>
              <c:numFmt formatCode="#,##0" sourceLinked="0"/>
              <c:spPr>
                <a:solidFill>
                  <a:srgbClr val="FFFFFF"/>
                </a:solidFill>
              </c:spPr>
              <c:txPr>
                <a:bodyPr wrap="square"/>
                <a:lstStyle/>
                <a:p>
                  <a:pPr>
                    <a:defRPr b="1" sz="1197" strike="noStrike" u="none">
                      <a:solidFill>
                        <a:srgbClr val="000000"/>
                      </a:solidFill>
                      <a:uFillTx/>
                      <a:latin typeface="Aptos SemiBold 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3"/>
              <c:layout>
                <c:manualLayout>
                  <c:x val="0"/>
                  <c:y val="1.85141642613682E-007"/>
                </c:manualLayout>
              </c:layout>
              <c:numFmt formatCode="#,##0" sourceLinked="0"/>
              <c:spPr>
                <a:solidFill>
                  <a:srgbClr val="FFFFFF"/>
                </a:solidFill>
              </c:spPr>
              <c:txPr>
                <a:bodyPr wrap="square"/>
                <a:lstStyle/>
                <a:p>
                  <a:pPr>
                    <a:defRPr b="1" sz="1197" strike="noStrike" u="none">
                      <a:solidFill>
                        <a:srgbClr val="000000"/>
                      </a:solidFill>
                      <a:uFillTx/>
                      <a:latin typeface="Aptos SemiBold 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spPr>
              <a:solidFill>
                <a:srgbClr val="FFFFFF"/>
              </a:solidFill>
            </c:spPr>
            <c:txPr>
              <a:bodyPr wrap="square"/>
              <a:lstStyle/>
              <a:p>
                <a:pPr>
                  <a:defRPr b="1" sz="1197" strike="noStrike" u="none">
                    <a:solidFill>
                      <a:srgbClr val="000000"/>
                    </a:solidFill>
                    <a:uFillTx/>
                    <a:latin typeface="Aptos SemiBold 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5"/>
                <c:pt idx="0">
                  <c:v>2023</c:v>
                </c:pt>
                <c:pt idx="1">
                  <c:v>2024 progn.</c:v>
                </c:pt>
                <c:pt idx="2">
                  <c:v>2025 progn.</c:v>
                </c:pt>
                <c:pt idx="3">
                  <c:v>2026 progn.</c:v>
                </c:pt>
                <c:pt idx="4">
                  <c:v>2027 progn.</c:v>
                </c:pt>
              </c:strCache>
            </c:strRef>
          </c:cat>
          <c:val>
            <c:numRef>
              <c:f>1</c:f>
              <c:numCache>
                <c:formatCode>#,##0</c:formatCode>
                <c:ptCount val="5"/>
                <c:pt idx="0">
                  <c:v>840</c:v>
                </c:pt>
                <c:pt idx="1">
                  <c:v>924</c:v>
                </c:pt>
                <c:pt idx="2">
                  <c:v>1038</c:v>
                </c:pt>
              </c:numCache>
            </c:numRef>
          </c:val>
        </c:ser>
        <c:gapWidth val="30"/>
        <c:overlap val="25"/>
        <c:axId val="84850581"/>
        <c:axId val="99525166"/>
      </c:barChart>
      <c:catAx>
        <c:axId val="84850581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b="1" sz="1050" strike="noStrike" u="none">
                <a:solidFill>
                  <a:srgbClr val="000000"/>
                </a:solidFill>
                <a:uFillTx/>
                <a:latin typeface="Aptos SemiBold "/>
              </a:defRPr>
            </a:pPr>
          </a:p>
        </c:txPr>
        <c:crossAx val="99525166"/>
        <c:crosses val="autoZero"/>
        <c:auto val="1"/>
        <c:lblAlgn val="ctr"/>
        <c:lblOffset val="100"/>
        <c:noMultiLvlLbl val="0"/>
      </c:catAx>
      <c:valAx>
        <c:axId val="99525166"/>
        <c:scaling>
          <c:orientation val="minMax"/>
          <c:max val="3000"/>
          <c:min val="0"/>
        </c:scaling>
        <c:delete val="0"/>
        <c:axPos val="l"/>
        <c:numFmt formatCode="#,##0" sourceLinked="0"/>
        <c:majorTickMark val="out"/>
        <c:minorTickMark val="none"/>
        <c:tickLblPos val="nextTo"/>
        <c:spPr>
          <a:ln w="6480">
            <a:noFill/>
          </a:ln>
        </c:spPr>
        <c:txPr>
          <a:bodyPr/>
          <a:lstStyle/>
          <a:p>
            <a:pPr>
              <a:defRPr b="0" sz="1197" strike="noStrike" u="none">
                <a:solidFill>
                  <a:srgbClr val="ffffff"/>
                </a:solidFill>
                <a:uFillTx/>
                <a:latin typeface="Calibri tekstas "/>
              </a:defRPr>
            </a:pPr>
          </a:p>
        </c:txPr>
        <c:crossAx val="84850581"/>
        <c:crosses val="autoZero"/>
        <c:crossBetween val="between"/>
        <c:majorUnit val="400"/>
      </c:valAx>
      <c:spPr>
        <a:noFill/>
        <a:ln w="0">
          <a:noFill/>
        </a:ln>
      </c:spPr>
    </c:plotArea>
    <c:plotVisOnly val="1"/>
    <c:dispBlanksAs val="gap"/>
  </c:chart>
  <c:spPr>
    <a:noFill/>
    <a:ln w="0">
      <a:noFill/>
    </a:ln>
  </c:spPr>
  <c:userShapes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layout>
        <c:manualLayout>
          <c:layoutTarget val="inner"/>
          <c:xMode val="edge"/>
          <c:yMode val="edge"/>
          <c:x val="0.129934210526316"/>
          <c:y val="0.00986175926741217"/>
          <c:w val="0.82421875"/>
          <c:h val="0.7594435150127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Šalie DU fondas</c:v>
                </c:pt>
              </c:strCache>
            </c:strRef>
          </c:tx>
          <c:spPr>
            <a:solidFill>
              <a:srgbClr val="002060"/>
            </a:solidFill>
            <a:ln w="0">
              <a:noFill/>
            </a:ln>
          </c:spPr>
          <c:invertIfNegative val="0"/>
          <c:dPt>
            <c:idx val="0"/>
            <c:invertIfNegative val="0"/>
            <c:spPr>
              <a:solidFill>
                <a:srgbClr val="002060"/>
              </a:solidFill>
              <a:ln w="0">
                <a:noFill/>
              </a:ln>
            </c:spPr>
          </c:dPt>
          <c:dPt>
            <c:idx val="1"/>
            <c:invertIfNegative val="0"/>
            <c:spPr>
              <a:solidFill>
                <a:srgbClr val="002060"/>
              </a:solidFill>
              <a:ln w="0">
                <a:noFill/>
              </a:ln>
            </c:spPr>
          </c:dPt>
          <c:dPt>
            <c:idx val="2"/>
            <c:invertIfNegative val="0"/>
            <c:spPr>
              <a:solidFill>
                <a:srgbClr val="002060"/>
              </a:solidFill>
              <a:ln w="0">
                <a:noFill/>
              </a:ln>
            </c:spPr>
          </c:dPt>
          <c:dPt>
            <c:idx val="3"/>
            <c:invertIfNegative val="0"/>
            <c:spPr>
              <a:solidFill>
                <a:srgbClr val="002060"/>
              </a:solidFill>
              <a:ln w="0">
                <a:noFill/>
              </a:ln>
            </c:spPr>
          </c:dPt>
          <c:dPt>
            <c:idx val="4"/>
            <c:invertIfNegative val="0"/>
            <c:spPr>
              <a:solidFill>
                <a:srgbClr val="002060"/>
              </a:solidFill>
              <a:ln w="0">
                <a:noFill/>
              </a:ln>
            </c:spPr>
          </c:dPt>
          <c:dLbls>
            <c:numFmt formatCode="#,##0" sourceLinked="0"/>
            <c:dLbl>
              <c:idx val="0"/>
              <c:numFmt formatCode="#,##0" sourceLinked="0"/>
              <c:txPr>
                <a:bodyPr wrap="square"/>
                <a:lstStyle/>
                <a:p>
                  <a:pPr>
                    <a:defRPr b="1" sz="1200" strike="noStrike" u="none">
                      <a:solidFill>
                        <a:srgbClr val="002060"/>
                      </a:solidFill>
                      <a:uFillTx/>
                      <a:latin typeface="Aptos ExtraBold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numFmt formatCode="#,##0" sourceLinked="0"/>
              <c:txPr>
                <a:bodyPr wrap="square"/>
                <a:lstStyle/>
                <a:p>
                  <a:pPr>
                    <a:defRPr b="1" sz="1200" strike="noStrike" u="none">
                      <a:solidFill>
                        <a:srgbClr val="002060"/>
                      </a:solidFill>
                      <a:uFillTx/>
                      <a:latin typeface="Aptos ExtraBold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2"/>
              <c:numFmt formatCode="#,##0" sourceLinked="0"/>
              <c:txPr>
                <a:bodyPr wrap="square"/>
                <a:lstStyle/>
                <a:p>
                  <a:pPr>
                    <a:defRPr b="1" sz="1200" strike="noStrike" u="none">
                      <a:solidFill>
                        <a:srgbClr val="002060"/>
                      </a:solidFill>
                      <a:uFillTx/>
                      <a:latin typeface="Aptos ExtraBold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3"/>
              <c:layout>
                <c:manualLayout>
                  <c:x val="-0.00314455987427703"/>
                  <c:y val="0.0102074934254097"/>
                </c:manualLayout>
              </c:layout>
              <c:numFmt formatCode="#,##0" sourceLinked="0"/>
              <c:txPr>
                <a:bodyPr wrap="square"/>
                <a:lstStyle/>
                <a:p>
                  <a:pPr>
                    <a:defRPr b="1" sz="1200" strike="noStrike" u="none">
                      <a:solidFill>
                        <a:srgbClr val="002060"/>
                      </a:solidFill>
                      <a:uFillTx/>
                      <a:latin typeface="Aptos ExtraBold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4"/>
              <c:layout>
                <c:manualLayout>
                  <c:x val="-1.15299196777331E-016"/>
                  <c:y val="0"/>
                </c:manualLayout>
              </c:layout>
              <c:numFmt formatCode="#,##0" sourceLinked="0"/>
              <c:txPr>
                <a:bodyPr wrap="square"/>
                <a:lstStyle/>
                <a:p>
                  <a:pPr>
                    <a:defRPr b="1" sz="1200" strike="noStrike" u="none">
                      <a:solidFill>
                        <a:srgbClr val="002060"/>
                      </a:solidFill>
                      <a:uFillTx/>
                      <a:latin typeface="Aptos ExtraBold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1" sz="1200" strike="noStrike" u="none">
                    <a:solidFill>
                      <a:srgbClr val="002060"/>
                    </a:solidFill>
                    <a:uFillTx/>
                    <a:latin typeface="Aptos ExtraBold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5"/>
                <c:pt idx="0">
                  <c:v>2023</c:v>
                </c:pt>
                <c:pt idx="1">
                  <c:v>2024 progn.</c:v>
                </c:pt>
                <c:pt idx="2">
                  <c:v>2025 progn.</c:v>
                </c:pt>
                <c:pt idx="3">
                  <c:v>2026 progn.</c:v>
                </c:pt>
                <c:pt idx="4">
                  <c:v>2027 progn.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5"/>
                <c:pt idx="0">
                  <c:v>28</c:v>
                </c:pt>
                <c:pt idx="1">
                  <c:v>31</c:v>
                </c:pt>
                <c:pt idx="2">
                  <c:v>34</c:v>
                </c:pt>
                <c:pt idx="3">
                  <c:v>36</c:v>
                </c:pt>
                <c:pt idx="4">
                  <c:v>38</c:v>
                </c:pt>
              </c:numCache>
            </c:numRef>
          </c:val>
        </c:ser>
        <c:gapWidth val="30"/>
        <c:overlap val="0"/>
        <c:axId val="91197668"/>
        <c:axId val="39100859"/>
      </c:barChart>
      <c:catAx>
        <c:axId val="9119766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b="1" sz="1050" strike="noStrike" u="none">
                <a:solidFill>
                  <a:srgbClr val="000000"/>
                </a:solidFill>
                <a:uFillTx/>
                <a:latin typeface="Aptos SemiBold "/>
              </a:defRPr>
            </a:pPr>
          </a:p>
        </c:txPr>
        <c:crossAx val="39100859"/>
        <c:crosses val="autoZero"/>
        <c:auto val="1"/>
        <c:lblAlgn val="ctr"/>
        <c:lblOffset val="100"/>
        <c:noMultiLvlLbl val="0"/>
      </c:catAx>
      <c:valAx>
        <c:axId val="39100859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spPr>
          <a:ln w="6480">
            <a:solidFill>
              <a:srgbClr val="8b8b8b"/>
            </a:solidFill>
            <a:round/>
          </a:ln>
        </c:spPr>
        <c:txPr>
          <a:bodyPr/>
          <a:lstStyle/>
          <a:p>
            <a:pPr>
              <a:defRPr b="0" sz="1000" strike="noStrike" u="none">
                <a:solidFill>
                  <a:srgbClr val="000000"/>
                </a:solidFill>
                <a:uFillTx/>
                <a:latin typeface="Times New Roman"/>
              </a:defRPr>
            </a:pPr>
          </a:p>
        </c:txPr>
        <c:crossAx val="91197668"/>
        <c:crossBetween val="between"/>
        <c:majorUnit val="2"/>
      </c:valAx>
      <c:spPr>
        <a:noFill/>
        <a:ln w="0">
          <a:noFill/>
        </a:ln>
      </c:spPr>
    </c:plotArea>
    <c:plotVisOnly val="1"/>
    <c:dispBlanksAs val="gap"/>
  </c:chart>
  <c:spPr>
    <a:noFill/>
    <a:ln w="0">
      <a:noFill/>
    </a:ln>
  </c:spPr>
  <c:userShapes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layout>
        <c:manualLayout>
          <c:layoutTarget val="inner"/>
          <c:xMode val="edge"/>
          <c:yMode val="edge"/>
          <c:x val="0.122213454330243"/>
          <c:y val="0.14190012180268"/>
          <c:w val="0.827283487867429"/>
          <c:h val="0.58717591787019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ffc000"/>
            </a:solidFill>
            <a:ln w="0">
              <a:noFill/>
            </a:ln>
          </c:spPr>
          <c:invertIfNegative val="0"/>
          <c:dPt>
            <c:idx val="0"/>
            <c:invertIfNegative val="0"/>
            <c:spPr>
              <a:solidFill>
                <a:srgbClr val="ffc000"/>
              </a:solidFill>
              <a:ln w="0">
                <a:noFill/>
              </a:ln>
            </c:spPr>
          </c:dPt>
          <c:dPt>
            <c:idx val="1"/>
            <c:invertIfNegative val="0"/>
            <c:spPr>
              <a:solidFill>
                <a:srgbClr val="ffc000"/>
              </a:solidFill>
              <a:ln w="0">
                <a:noFill/>
              </a:ln>
            </c:spPr>
          </c:dPt>
          <c:dPt>
            <c:idx val="2"/>
            <c:invertIfNegative val="0"/>
            <c:spPr>
              <a:solidFill>
                <a:srgbClr val="ffc000"/>
              </a:solidFill>
              <a:ln w="0">
                <a:noFill/>
              </a:ln>
            </c:spPr>
          </c:dPt>
          <c:dPt>
            <c:idx val="3"/>
            <c:invertIfNegative val="0"/>
            <c:spPr>
              <a:solidFill>
                <a:srgbClr val="ffc000"/>
              </a:solidFill>
              <a:ln w="0">
                <a:noFill/>
              </a:ln>
            </c:spPr>
          </c:dPt>
          <c:dPt>
            <c:idx val="4"/>
            <c:invertIfNegative val="0"/>
            <c:spPr>
              <a:solidFill>
                <a:srgbClr val="ffc000"/>
              </a:solidFill>
              <a:ln w="0">
                <a:noFill/>
              </a:ln>
            </c:spPr>
          </c:dPt>
          <c:dLbls>
            <c:numFmt formatCode="#,##0" sourceLinked="0"/>
            <c:dLbl>
              <c:idx val="0"/>
              <c:layout>
                <c:manualLayout>
                  <c:x val="0.00173389139794041"/>
                  <c:y val="0.0202649282408297"/>
                </c:manualLayout>
              </c:layout>
              <c:numFmt formatCode="#,##0" sourceLinked="0"/>
              <c:txPr>
                <a:bodyPr wrap="square"/>
                <a:lstStyle/>
                <a:p>
                  <a:pPr>
                    <a:defRPr b="1" sz="1197" strike="noStrike" u="none">
                      <a:solidFill>
                        <a:srgbClr val="000000"/>
                      </a:solidFill>
                      <a:uFillTx/>
                      <a:latin typeface="Aptos SemiBold 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numFmt formatCode="#,##0" sourceLinked="0"/>
              <c:txPr>
                <a:bodyPr wrap="square"/>
                <a:lstStyle/>
                <a:p>
                  <a:pPr>
                    <a:defRPr b="1" sz="1197" strike="noStrike" u="none">
                      <a:solidFill>
                        <a:srgbClr val="000000"/>
                      </a:solidFill>
                      <a:uFillTx/>
                      <a:latin typeface="Aptos SemiBold 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2"/>
              <c:numFmt formatCode="#,##0" sourceLinked="0"/>
              <c:txPr>
                <a:bodyPr wrap="square"/>
                <a:lstStyle/>
                <a:p>
                  <a:pPr>
                    <a:defRPr b="1" sz="1197" strike="noStrike" u="none">
                      <a:solidFill>
                        <a:srgbClr val="000000"/>
                      </a:solidFill>
                      <a:uFillTx/>
                      <a:latin typeface="Aptos SemiBold 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3"/>
              <c:numFmt formatCode="#,##0" sourceLinked="0"/>
              <c:txPr>
                <a:bodyPr wrap="square"/>
                <a:lstStyle/>
                <a:p>
                  <a:pPr>
                    <a:defRPr b="1" sz="1197" strike="noStrike" u="none">
                      <a:solidFill>
                        <a:srgbClr val="000000"/>
                      </a:solidFill>
                      <a:uFillTx/>
                      <a:latin typeface="Aptos SemiBold 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4"/>
              <c:numFmt formatCode="#,##0" sourceLinked="0"/>
              <c:txPr>
                <a:bodyPr wrap="square"/>
                <a:lstStyle/>
                <a:p>
                  <a:pPr>
                    <a:defRPr b="1" sz="1197" strike="noStrike" u="none">
                      <a:solidFill>
                        <a:srgbClr val="000000"/>
                      </a:solidFill>
                      <a:uFillTx/>
                      <a:latin typeface="Aptos SemiBold 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1" sz="1197" strike="noStrike" u="none">
                    <a:solidFill>
                      <a:srgbClr val="000000"/>
                    </a:solidFill>
                    <a:uFillTx/>
                    <a:latin typeface="Aptos SemiBold 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5"/>
                <c:pt idx="0">
                  <c:v>2023</c:v>
                </c:pt>
                <c:pt idx="1">
                  <c:v>2024 progn.</c:v>
                </c:pt>
                <c:pt idx="2">
                  <c:v>2025 progn.</c:v>
                </c:pt>
                <c:pt idx="3">
                  <c:v>2026 progn.</c:v>
                </c:pt>
                <c:pt idx="4">
                  <c:v>2027 progn.</c:v>
                </c:pt>
              </c:strCache>
            </c:strRef>
          </c:cat>
          <c:val>
            <c:numRef>
              <c:f>0</c:f>
              <c:numCache>
                <c:formatCode>#,##0</c:formatCode>
                <c:ptCount val="5"/>
                <c:pt idx="0">
                  <c:v>1457</c:v>
                </c:pt>
                <c:pt idx="1">
                  <c:v>1470</c:v>
                </c:pt>
                <c:pt idx="2">
                  <c:v>1448</c:v>
                </c:pt>
                <c:pt idx="3">
                  <c:v>1448</c:v>
                </c:pt>
                <c:pt idx="4">
                  <c:v>1448</c:v>
                </c:pt>
              </c:numCache>
            </c:numRef>
          </c:val>
        </c:ser>
        <c:gapWidth val="30"/>
        <c:overlap val="0"/>
        <c:axId val="10510522"/>
        <c:axId val="38840829"/>
      </c:barChart>
      <c:lineChart>
        <c:grouping val="standard"/>
        <c:varyColors val="0"/>
        <c:ser>
          <c:idx val="1"/>
          <c:order val="1"/>
          <c:spPr>
            <a:solidFill>
              <a:srgbClr val="c00000"/>
            </a:solidFill>
            <a:ln cap="rnd" w="28440">
              <a:solidFill>
                <a:srgbClr val="c00000"/>
              </a:solidFill>
              <a:round/>
            </a:ln>
          </c:spPr>
          <c:marker>
            <c:symbol val="none"/>
          </c:marker>
          <c:dLbls>
            <c:numFmt formatCode="General" sourceLinked="0"/>
            <c:txPr>
              <a:bodyPr wrap="square"/>
              <a:lstStyle/>
              <a:p>
                <a:pPr>
                  <a:defRPr b="1" sz="1197" strike="noStrike" u="none">
                    <a:solidFill>
                      <a:srgbClr val="c00000"/>
                    </a:solidFill>
                    <a:uFillTx/>
                    <a:latin typeface="Apto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eparator>; </c:separator>
            <c:showLeaderLines val="1"/>
            <c:leaderLines>
              <c:spPr>
                <a:ln w="28440">
                  <a:solidFill>
                    <a:srgbClr val="000000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5"/>
                <c:pt idx="0">
                  <c:v>2023</c:v>
                </c:pt>
                <c:pt idx="1">
                  <c:v>2024 progn.</c:v>
                </c:pt>
                <c:pt idx="2">
                  <c:v>2025 progn.</c:v>
                </c:pt>
                <c:pt idx="3">
                  <c:v>2026 progn.</c:v>
                </c:pt>
                <c:pt idx="4">
                  <c:v>2027 progn.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5"/>
                <c:pt idx="0">
                  <c:v>6.8</c:v>
                </c:pt>
                <c:pt idx="1">
                  <c:v>7.3</c:v>
                </c:pt>
                <c:pt idx="2">
                  <c:v>7.1</c:v>
                </c:pt>
                <c:pt idx="3">
                  <c:v>6.7</c:v>
                </c:pt>
                <c:pt idx="4">
                  <c:v>6.4</c:v>
                </c:pt>
              </c:numCache>
            </c:numRef>
          </c:val>
          <c:smooth val="1"/>
        </c:ser>
        <c:hiLowLines>
          <c:spPr>
            <a:ln w="0">
              <a:noFill/>
            </a:ln>
          </c:spPr>
        </c:hiLowLines>
        <c:marker val="0"/>
        <c:axId val="2231487"/>
        <c:axId val="41279173"/>
      </c:lineChart>
      <c:catAx>
        <c:axId val="2231487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b="1" sz="1050" strike="noStrike" u="none">
                <a:solidFill>
                  <a:srgbClr val="000000"/>
                </a:solidFill>
                <a:uFillTx/>
                <a:latin typeface="Aptos SemiBold "/>
              </a:defRPr>
            </a:pPr>
          </a:p>
        </c:txPr>
        <c:crossAx val="41279173"/>
        <c:crosses val="autoZero"/>
        <c:auto val="1"/>
        <c:lblAlgn val="ctr"/>
        <c:lblOffset val="100"/>
        <c:noMultiLvlLbl val="0"/>
      </c:catAx>
      <c:valAx>
        <c:axId val="41279173"/>
        <c:scaling>
          <c:orientation val="minMax"/>
          <c:max val="8"/>
          <c:min val="0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 w="6480">
            <a:noFill/>
          </a:ln>
        </c:spPr>
        <c:txPr>
          <a:bodyPr/>
          <a:lstStyle/>
          <a:p>
            <a:pPr>
              <a:defRPr b="0" sz="1197" strike="noStrike" u="none">
                <a:solidFill>
                  <a:srgbClr val="ffffff"/>
                </a:solidFill>
                <a:uFillTx/>
                <a:latin typeface="Calibri tekstas "/>
              </a:defRPr>
            </a:pPr>
          </a:p>
        </c:txPr>
        <c:crossAx val="2231487"/>
        <c:crosses val="autoZero"/>
        <c:crossBetween val="between"/>
        <c:majorUnit val="400"/>
      </c:valAx>
      <c:catAx>
        <c:axId val="10510522"/>
        <c:scaling>
          <c:orientation val="minMax"/>
        </c:scaling>
        <c:delete val="1"/>
        <c:axPos val="t"/>
        <c:numFmt formatCode="[$-409]mm/dd/yyyy" sourceLinked="1"/>
        <c:majorTickMark val="out"/>
        <c:minorTickMark val="none"/>
        <c:tickLblPos val="nextTo"/>
        <c:spPr>
          <a:ln w="6480">
            <a:solidFill>
              <a:srgbClr val="8b8b8b"/>
            </a:solidFill>
            <a:round/>
          </a:ln>
        </c:spPr>
        <c:txPr>
          <a:bodyPr/>
          <a:lstStyle/>
          <a:p>
            <a:pPr>
              <a:defRPr b="0" sz="1000" strike="noStrike" u="none">
                <a:solidFill>
                  <a:srgbClr val="000000"/>
                </a:solidFill>
                <a:uFillTx/>
                <a:latin typeface="Calibri tekstas "/>
              </a:defRPr>
            </a:pPr>
          </a:p>
        </c:txPr>
        <c:crossAx val="38840829"/>
        <c:auto val="1"/>
        <c:lblAlgn val="ctr"/>
        <c:lblOffset val="100"/>
        <c:noMultiLvlLbl val="0"/>
      </c:catAx>
      <c:valAx>
        <c:axId val="38840829"/>
        <c:scaling>
          <c:orientation val="minMax"/>
          <c:max val="1500"/>
          <c:min val="1400"/>
        </c:scaling>
        <c:delete val="0"/>
        <c:axPos val="r"/>
        <c:numFmt formatCode="#,##0" sourceLinked="0"/>
        <c:majorTickMark val="out"/>
        <c:minorTickMark val="none"/>
        <c:tickLblPos val="nextTo"/>
        <c:spPr>
          <a:ln w="6480">
            <a:noFill/>
          </a:ln>
        </c:spPr>
        <c:txPr>
          <a:bodyPr/>
          <a:lstStyle/>
          <a:p>
            <a:pPr>
              <a:defRPr b="0" sz="1197" strike="noStrike" u="none">
                <a:solidFill>
                  <a:srgbClr val="ffffff"/>
                </a:solidFill>
                <a:uFillTx/>
                <a:latin typeface="Calibri tekstas "/>
              </a:defRPr>
            </a:pPr>
          </a:p>
        </c:txPr>
        <c:crossAx val="10510522"/>
        <c:crosses val="max"/>
        <c:crossBetween val="between"/>
      </c:valAx>
      <c:spPr>
        <a:noFill/>
        <a:ln w="0">
          <a:noFill/>
        </a:ln>
      </c:spPr>
    </c:plotArea>
    <c:plotVisOnly val="1"/>
    <c:dispBlanksAs val="gap"/>
  </c:chart>
  <c:spPr>
    <a:noFill/>
    <a:ln w="0">
      <a:noFill/>
    </a:ln>
  </c:spPr>
  <c:userShapes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barChart>
        <c:barDir val="bar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Stulpelis1</c:v>
                </c:pt>
              </c:strCache>
            </c:strRef>
          </c:tx>
          <c:spPr>
            <a:solidFill>
              <a:srgbClr val="bfbfbf"/>
            </a:solidFill>
            <a:ln w="0">
              <a:noFill/>
            </a:ln>
          </c:spPr>
          <c:invertIfNegative val="0"/>
          <c:dPt>
            <c:idx val="2"/>
            <c:invertIfNegative val="0"/>
            <c:spPr>
              <a:solidFill>
                <a:srgbClr val="007456"/>
              </a:solidFill>
              <a:ln w="0">
                <a:noFill/>
              </a:ln>
            </c:spPr>
          </c:dPt>
          <c:dPt>
            <c:idx val="3"/>
            <c:invertIfNegative val="0"/>
            <c:spPr>
              <a:solidFill>
                <a:srgbClr val="bfbfbf"/>
              </a:solidFill>
              <a:ln w="0">
                <a:noFill/>
              </a:ln>
            </c:spPr>
          </c:dPt>
          <c:dPt>
            <c:idx val="4"/>
            <c:invertIfNegative val="0"/>
            <c:spPr>
              <a:solidFill>
                <a:srgbClr val="bfbfbf"/>
              </a:solidFill>
              <a:ln w="0">
                <a:noFill/>
              </a:ln>
            </c:spPr>
          </c:dPt>
          <c:dPt>
            <c:idx val="6"/>
            <c:invertIfNegative val="0"/>
            <c:spPr>
              <a:solidFill>
                <a:srgbClr val="bfbfbf"/>
              </a:solidFill>
              <a:ln w="0">
                <a:noFill/>
              </a:ln>
            </c:spPr>
          </c:dPt>
          <c:dPt>
            <c:idx val="11"/>
            <c:invertIfNegative val="0"/>
            <c:spPr>
              <a:solidFill>
                <a:srgbClr val="bfbfbf"/>
              </a:solidFill>
              <a:ln w="0">
                <a:noFill/>
              </a:ln>
            </c:spPr>
          </c:dPt>
          <c:dPt>
            <c:idx val="13"/>
            <c:invertIfNegative val="0"/>
            <c:spPr>
              <a:solidFill>
                <a:srgbClr val="2e75b6"/>
              </a:solidFill>
              <a:ln w="0">
                <a:noFill/>
              </a:ln>
            </c:spPr>
          </c:dPt>
          <c:dPt>
            <c:idx val="14"/>
            <c:invertIfNegative val="0"/>
            <c:spPr>
              <a:solidFill>
                <a:srgbClr val="bfbfbf"/>
              </a:solidFill>
              <a:ln w="0">
                <a:noFill/>
              </a:ln>
            </c:spPr>
          </c:dPt>
          <c:dPt>
            <c:idx val="16"/>
            <c:invertIfNegative val="0"/>
            <c:spPr>
              <a:solidFill>
                <a:srgbClr val="bfbfbf"/>
              </a:solidFill>
              <a:ln w="0">
                <a:noFill/>
              </a:ln>
            </c:spPr>
          </c:dPt>
          <c:dPt>
            <c:idx val="24"/>
            <c:invertIfNegative val="0"/>
            <c:spPr>
              <a:solidFill>
                <a:srgbClr val="bfbfbf"/>
              </a:solidFill>
              <a:ln w="0">
                <a:noFill/>
              </a:ln>
            </c:spPr>
          </c:dPt>
          <c:dPt>
            <c:idx val="25"/>
            <c:invertIfNegative val="0"/>
            <c:spPr>
              <a:solidFill>
                <a:srgbClr val="bfbfbf"/>
              </a:solidFill>
              <a:ln w="0">
                <a:noFill/>
              </a:ln>
            </c:spPr>
          </c:dPt>
          <c:dLbls>
            <c:numFmt formatCode="#,##0.0" sourceLinked="0"/>
            <c:dLbl>
              <c:idx val="2"/>
              <c:numFmt formatCode="#,##0.0" sourceLinked="0"/>
              <c:txPr>
                <a:bodyPr wrap="square"/>
                <a:lstStyle/>
                <a:p>
                  <a:pPr>
                    <a:defRPr b="1" sz="900" strike="noStrike" u="none">
                      <a:solidFill>
                        <a:srgbClr val="007456"/>
                      </a:solidFill>
                      <a:uFillTx/>
                      <a:latin typeface="Calibri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3"/>
              <c:numFmt formatCode="#,##0.0" sourceLinked="0"/>
              <c:txPr>
                <a:bodyPr wrap="square"/>
                <a:lstStyle/>
                <a:p>
                  <a:pPr>
                    <a:defRPr b="1" sz="900" strike="noStrike" u="none">
                      <a:solidFill>
                        <a:srgbClr val="000000"/>
                      </a:solidFill>
                      <a:uFillTx/>
                      <a:latin typeface="Calibri"/>
                    </a:defRPr>
                  </a:pPr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4"/>
              <c:numFmt formatCode="#,##0.0" sourceLinked="0"/>
              <c:txPr>
                <a:bodyPr wrap="square"/>
                <a:lstStyle/>
                <a:p>
                  <a:pPr>
                    <a:defRPr b="1" sz="900" strike="noStrike" u="none">
                      <a:solidFill>
                        <a:srgbClr val="000000"/>
                      </a:solidFill>
                      <a:uFillTx/>
                      <a:latin typeface="Calibri"/>
                    </a:defRPr>
                  </a:pPr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6"/>
              <c:numFmt formatCode="#,##0.0" sourceLinked="0"/>
              <c:txPr>
                <a:bodyPr wrap="square"/>
                <a:lstStyle/>
                <a:p>
                  <a:pPr>
                    <a:defRPr b="1" sz="900" strike="noStrike" u="none">
                      <a:solidFill>
                        <a:srgbClr val="000000"/>
                      </a:solidFill>
                      <a:uFillTx/>
                      <a:latin typeface="Calibri"/>
                    </a:defRPr>
                  </a:pPr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1"/>
              <c:numFmt formatCode="#,##0.0" sourceLinked="0"/>
              <c:txPr>
                <a:bodyPr wrap="square"/>
                <a:lstStyle/>
                <a:p>
                  <a:pPr>
                    <a:defRPr b="1" sz="900" strike="noStrike" u="none">
                      <a:solidFill>
                        <a:srgbClr val="000000"/>
                      </a:solidFill>
                      <a:uFillTx/>
                      <a:latin typeface="Calibri"/>
                    </a:defRPr>
                  </a:pPr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3"/>
              <c:numFmt formatCode="#,##0.0" sourceLinked="0"/>
              <c:txPr>
                <a:bodyPr wrap="square"/>
                <a:lstStyle/>
                <a:p>
                  <a:pPr>
                    <a:defRPr b="1" sz="900" strike="noStrike" u="none">
                      <a:solidFill>
                        <a:srgbClr val="000000"/>
                      </a:solidFill>
                      <a:uFillTx/>
                      <a:latin typeface="Calibri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4"/>
              <c:numFmt formatCode="#,##0.0" sourceLinked="0"/>
              <c:txPr>
                <a:bodyPr wrap="square"/>
                <a:lstStyle/>
                <a:p>
                  <a:pPr>
                    <a:defRPr b="1" sz="900" strike="noStrike" u="none">
                      <a:solidFill>
                        <a:srgbClr val="000000"/>
                      </a:solidFill>
                      <a:uFillTx/>
                      <a:latin typeface="Calibri"/>
                    </a:defRPr>
                  </a:pPr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6"/>
              <c:numFmt formatCode="#,##0.0" sourceLinked="0"/>
              <c:txPr>
                <a:bodyPr wrap="square"/>
                <a:lstStyle/>
                <a:p>
                  <a:pPr>
                    <a:defRPr b="1" sz="900" strike="noStrike" u="none">
                      <a:solidFill>
                        <a:srgbClr val="000000"/>
                      </a:solidFill>
                      <a:uFillTx/>
                      <a:latin typeface="Calibri"/>
                    </a:defRPr>
                  </a:pPr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24"/>
              <c:numFmt formatCode="#,##0.0" sourceLinked="0"/>
              <c:txPr>
                <a:bodyPr wrap="square"/>
                <a:lstStyle/>
                <a:p>
                  <a:pPr>
                    <a:defRPr b="1" sz="900" strike="noStrike" u="none">
                      <a:solidFill>
                        <a:srgbClr val="000000"/>
                      </a:solidFill>
                      <a:uFillTx/>
                      <a:latin typeface="Calibri"/>
                    </a:defRPr>
                  </a:pPr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25"/>
              <c:numFmt formatCode="#,##0.0" sourceLinked="0"/>
              <c:txPr>
                <a:bodyPr wrap="square"/>
                <a:lstStyle/>
                <a:p>
                  <a:pPr>
                    <a:defRPr b="1" sz="900" strike="noStrike" u="none">
                      <a:solidFill>
                        <a:srgbClr val="000000"/>
                      </a:solidFill>
                      <a:uFillTx/>
                      <a:latin typeface="Calibri"/>
                    </a:defRPr>
                  </a:pPr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1" sz="900" strike="noStrike" u="none">
                    <a:solidFill>
                      <a:srgbClr val="000000"/>
                    </a:solidFill>
                    <a:uFillTx/>
                    <a:latin typeface="Calibri"/>
                  </a:defRPr>
                </a:pPr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28"/>
                <c:pt idx="0">
                  <c:v>BG</c:v>
                </c:pt>
                <c:pt idx="1">
                  <c:v>GR</c:v>
                </c:pt>
                <c:pt idx="2">
                  <c:v>LT</c:v>
                </c:pt>
                <c:pt idx="3">
                  <c:v>LV</c:v>
                </c:pt>
                <c:pt idx="4">
                  <c:v>MT</c:v>
                </c:pt>
                <c:pt idx="5">
                  <c:v>PT</c:v>
                </c:pt>
                <c:pt idx="6">
                  <c:v>HU</c:v>
                </c:pt>
                <c:pt idx="7">
                  <c:v>IT</c:v>
                </c:pt>
                <c:pt idx="8">
                  <c:v>EE</c:v>
                </c:pt>
                <c:pt idx="9">
                  <c:v>RO</c:v>
                </c:pt>
                <c:pt idx="10">
                  <c:v>BE</c:v>
                </c:pt>
                <c:pt idx="11">
                  <c:v>SK</c:v>
                </c:pt>
                <c:pt idx="12">
                  <c:v>ES</c:v>
                </c:pt>
                <c:pt idx="13">
                  <c:v>EU27</c:v>
                </c:pt>
                <c:pt idx="14">
                  <c:v>PL</c:v>
                </c:pt>
                <c:pt idx="15">
                  <c:v>AT</c:v>
                </c:pt>
                <c:pt idx="16">
                  <c:v>FI</c:v>
                </c:pt>
                <c:pt idx="17">
                  <c:v>CY</c:v>
                </c:pt>
                <c:pt idx="18">
                  <c:v>CZ</c:v>
                </c:pt>
                <c:pt idx="19">
                  <c:v>DK</c:v>
                </c:pt>
                <c:pt idx="20">
                  <c:v>SI</c:v>
                </c:pt>
                <c:pt idx="21">
                  <c:v>SE</c:v>
                </c:pt>
                <c:pt idx="22">
                  <c:v>DE</c:v>
                </c:pt>
                <c:pt idx="23">
                  <c:v>IE</c:v>
                </c:pt>
                <c:pt idx="24">
                  <c:v>NL</c:v>
                </c:pt>
                <c:pt idx="25">
                  <c:v>HR</c:v>
                </c:pt>
                <c:pt idx="26">
                  <c:v>FR</c:v>
                </c:pt>
                <c:pt idx="27">
                  <c:v>LU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8"/>
                <c:pt idx="0">
                  <c:v>37.3</c:v>
                </c:pt>
                <c:pt idx="1">
                  <c:v>33.5</c:v>
                </c:pt>
                <c:pt idx="2">
                  <c:v>31.8</c:v>
                </c:pt>
                <c:pt idx="3">
                  <c:v>30.7</c:v>
                </c:pt>
                <c:pt idx="4">
                  <c:v>30</c:v>
                </c:pt>
                <c:pt idx="5">
                  <c:v>29.8</c:v>
                </c:pt>
                <c:pt idx="6">
                  <c:v>28.5</c:v>
                </c:pt>
                <c:pt idx="7">
                  <c:v>23.1</c:v>
                </c:pt>
                <c:pt idx="8">
                  <c:v>22</c:v>
                </c:pt>
                <c:pt idx="9">
                  <c:v>21.4</c:v>
                </c:pt>
                <c:pt idx="10">
                  <c:v>20</c:v>
                </c:pt>
                <c:pt idx="11">
                  <c:v>19.3</c:v>
                </c:pt>
                <c:pt idx="12">
                  <c:v>19.2</c:v>
                </c:pt>
                <c:pt idx="13">
                  <c:v>16.7</c:v>
                </c:pt>
                <c:pt idx="14">
                  <c:v>16.2</c:v>
                </c:pt>
                <c:pt idx="15">
                  <c:v>16.1</c:v>
                </c:pt>
                <c:pt idx="16">
                  <c:v>16.1</c:v>
                </c:pt>
                <c:pt idx="17">
                  <c:v>14.6</c:v>
                </c:pt>
                <c:pt idx="18">
                  <c:v>14.1</c:v>
                </c:pt>
                <c:pt idx="19">
                  <c:v>13.8</c:v>
                </c:pt>
                <c:pt idx="20">
                  <c:v>12.9</c:v>
                </c:pt>
                <c:pt idx="21">
                  <c:v>12.7</c:v>
                </c:pt>
                <c:pt idx="22">
                  <c:v>11.3</c:v>
                </c:pt>
                <c:pt idx="23">
                  <c:v>10.7</c:v>
                </c:pt>
                <c:pt idx="24">
                  <c:v>10</c:v>
                </c:pt>
                <c:pt idx="25">
                  <c:v>9.2</c:v>
                </c:pt>
                <c:pt idx="26">
                  <c:v>8.9</c:v>
                </c:pt>
                <c:pt idx="27">
                  <c:v>8.7</c:v>
                </c:pt>
              </c:numCache>
            </c:numRef>
          </c:val>
        </c:ser>
        <c:gapWidth val="50"/>
        <c:overlap val="0"/>
        <c:axId val="88276011"/>
        <c:axId val="43226001"/>
      </c:barChart>
      <c:catAx>
        <c:axId val="88276011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b="1" sz="900" strike="noStrike" u="none">
                <a:solidFill>
                  <a:srgbClr val="000000"/>
                </a:solidFill>
                <a:uFillTx/>
                <a:latin typeface="Calibri"/>
              </a:defRPr>
            </a:pPr>
          </a:p>
        </c:txPr>
        <c:crossAx val="43226001"/>
        <c:crosses val="autoZero"/>
        <c:auto val="1"/>
        <c:lblAlgn val="ctr"/>
        <c:lblOffset val="100"/>
        <c:noMultiLvlLbl val="0"/>
      </c:catAx>
      <c:valAx>
        <c:axId val="43226001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spPr>
          <a:ln w="6480">
            <a:solidFill>
              <a:srgbClr val="8b8b8b"/>
            </a:solidFill>
            <a:round/>
          </a:ln>
        </c:spPr>
        <c:txPr>
          <a:bodyPr/>
          <a:lstStyle/>
          <a:p>
            <a:pPr>
              <a:defRPr b="0" sz="1000" strike="noStrike" u="none">
                <a:solidFill>
                  <a:srgbClr val="000000"/>
                </a:solidFill>
                <a:uFillTx/>
                <a:latin typeface="Calibri"/>
              </a:defRPr>
            </a:pPr>
          </a:p>
        </c:txPr>
        <c:crossAx val="88276011"/>
        <c:crossBetween val="between"/>
      </c:valAx>
      <c:spPr>
        <a:noFill/>
        <a:ln w="0">
          <a:noFill/>
        </a:ln>
      </c:spPr>
    </c:plotArea>
    <c:plotVisOnly val="1"/>
    <c:dispBlanksAs val="gap"/>
  </c:chart>
  <c:spPr>
    <a:noFill/>
    <a:ln w="0">
      <a:noFill/>
    </a:ln>
  </c:spPr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areaChart>
        <c:grouping val="standard"/>
        <c:ser>
          <c:idx val="0"/>
          <c:order val="0"/>
          <c:tx>
            <c:strRef>
              <c:f>label 0</c:f>
              <c:strCache>
                <c:ptCount val="1"/>
                <c:pt idx="0">
                  <c:v>Rx total</c:v>
                </c:pt>
              </c:strCache>
            </c:strRef>
          </c:tx>
          <c:spPr>
            <a:solidFill>
              <a:srgbClr val="bfbfbf">
                <a:alpha val="50000"/>
              </a:srgbClr>
            </a:solidFill>
            <a:ln w="0">
              <a:noFill/>
            </a:ln>
          </c:spPr>
          <c:dLbls>
            <c:txPr>
              <a:bodyPr wrap="square"/>
              <a:lstStyle/>
              <a:p>
                <a:pPr>
                  <a:defRPr b="0" sz="1000" strike="noStrike" u="none">
                    <a:solidFill>
                      <a:srgbClr val="000000"/>
                    </a:solidFill>
                    <a:uFillTx/>
                    <a:latin typeface="Calibri"/>
                  </a:defRPr>
                </a:pPr>
              </a:p>
            </c:txPr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categories</c:f>
              <c:numCache>
                <c:formatCode>yyyy/mm</c:formatCode>
                <c:ptCount val="24"/>
                <c:pt idx="0">
                  <c:v>44927</c:v>
                </c:pt>
                <c:pt idx="1">
                  <c:v>44958</c:v>
                </c:pt>
                <c:pt idx="2">
                  <c:v>44986</c:v>
                </c:pt>
                <c:pt idx="3">
                  <c:v>45017</c:v>
                </c:pt>
                <c:pt idx="4">
                  <c:v>45047</c:v>
                </c:pt>
                <c:pt idx="5">
                  <c:v>45078</c:v>
                </c:pt>
                <c:pt idx="6">
                  <c:v>45108</c:v>
                </c:pt>
                <c:pt idx="7">
                  <c:v>45139</c:v>
                </c:pt>
                <c:pt idx="8">
                  <c:v>45170</c:v>
                </c:pt>
                <c:pt idx="9">
                  <c:v>45200</c:v>
                </c:pt>
                <c:pt idx="10">
                  <c:v>45231</c:v>
                </c:pt>
                <c:pt idx="11">
                  <c:v>45261</c:v>
                </c:pt>
                <c:pt idx="12">
                  <c:v>45292</c:v>
                </c:pt>
                <c:pt idx="13">
                  <c:v>45323</c:v>
                </c:pt>
                <c:pt idx="14">
                  <c:v>45352</c:v>
                </c:pt>
                <c:pt idx="15">
                  <c:v>45383</c:v>
                </c:pt>
                <c:pt idx="16">
                  <c:v>45413</c:v>
                </c:pt>
                <c:pt idx="17">
                  <c:v>45444</c:v>
                </c:pt>
                <c:pt idx="18">
                  <c:v>45474</c:v>
                </c:pt>
                <c:pt idx="19">
                  <c:v>45505</c:v>
                </c:pt>
                <c:pt idx="20">
                  <c:v>45536</c:v>
                </c:pt>
                <c:pt idx="21">
                  <c:v>45566</c:v>
                </c:pt>
                <c:pt idx="22">
                  <c:v>45597</c:v>
                </c:pt>
                <c:pt idx="23">
                  <c:v>45627</c:v>
                </c:pt>
              </c:numCache>
            </c:numRef>
          </c:cat>
          <c:val>
            <c:numRef>
              <c:f>0</c:f>
              <c:numCache>
                <c:formatCode>#,##0</c:formatCode>
                <c:ptCount val="24"/>
                <c:pt idx="0">
                  <c:v>915945</c:v>
                </c:pt>
                <c:pt idx="1">
                  <c:v>863347</c:v>
                </c:pt>
                <c:pt idx="2">
                  <c:v>1036021</c:v>
                </c:pt>
                <c:pt idx="3">
                  <c:v>889682</c:v>
                </c:pt>
                <c:pt idx="4">
                  <c:v>982385</c:v>
                </c:pt>
                <c:pt idx="5">
                  <c:v>960407</c:v>
                </c:pt>
                <c:pt idx="6">
                  <c:v>824738</c:v>
                </c:pt>
                <c:pt idx="7">
                  <c:v>887496</c:v>
                </c:pt>
                <c:pt idx="8">
                  <c:v>964897</c:v>
                </c:pt>
                <c:pt idx="9">
                  <c:v>997002</c:v>
                </c:pt>
                <c:pt idx="10">
                  <c:v>953125</c:v>
                </c:pt>
                <c:pt idx="11">
                  <c:v>981149</c:v>
                </c:pt>
                <c:pt idx="12">
                  <c:v>1024557</c:v>
                </c:pt>
                <c:pt idx="13">
                  <c:v>975187</c:v>
                </c:pt>
                <c:pt idx="14">
                  <c:v>1044806</c:v>
                </c:pt>
                <c:pt idx="15">
                  <c:v>1030459</c:v>
                </c:pt>
                <c:pt idx="16">
                  <c:v>1053856</c:v>
                </c:pt>
                <c:pt idx="17">
                  <c:v>952679</c:v>
                </c:pt>
                <c:pt idx="18">
                  <c:v>981815</c:v>
                </c:pt>
                <c:pt idx="19">
                  <c:v>939173</c:v>
                </c:pt>
                <c:pt idx="20">
                  <c:v>1014625</c:v>
                </c:pt>
                <c:pt idx="21">
                  <c:v>1108921</c:v>
                </c:pt>
                <c:pt idx="22">
                  <c:v>1027868</c:v>
                </c:pt>
                <c:pt idx="23">
                  <c:v>1049256</c:v>
                </c:pt>
              </c:numCache>
            </c:numRef>
          </c:val>
        </c:ser>
        <c:axId val="41610879"/>
        <c:axId val="55000966"/>
      </c:areaChart>
      <c:lineChart>
        <c:grouping val="standard"/>
        <c:varyColors val="0"/>
        <c:ser>
          <c:idx val="1"/>
          <c:order val="1"/>
          <c:tx>
            <c:strRef>
              <c:f>label 1</c:f>
              <c:strCache>
                <c:ptCount val="1"/>
                <c:pt idx="0">
                  <c:v>slaugytojai</c:v>
                </c:pt>
              </c:strCache>
            </c:strRef>
          </c:tx>
          <c:spPr>
            <a:solidFill>
              <a:srgbClr val="002060"/>
            </a:solidFill>
            <a:ln cap="rnd" w="28440">
              <a:solidFill>
                <a:srgbClr val="002060"/>
              </a:solidFill>
              <a:round/>
            </a:ln>
          </c:spPr>
          <c:marker>
            <c:symbol val="none"/>
          </c:marker>
          <c:dLbls>
            <c:txPr>
              <a:bodyPr wrap="square"/>
              <a:lstStyle/>
              <a:p>
                <a:pPr>
                  <a:defRPr b="0" sz="1000" strike="noStrike" u="none">
                    <a:solidFill>
                      <a:srgbClr val="000000"/>
                    </a:solidFill>
                    <a:uFillTx/>
                    <a:latin typeface="Calibri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leaderLines>
              <c:spPr>
                <a:ln w="28440">
                  <a:solidFill>
                    <a:srgbClr val="000000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categories</c:f>
              <c:numCache>
                <c:formatCode>yyyy/mm</c:formatCode>
                <c:ptCount val="24"/>
                <c:pt idx="0">
                  <c:v>44927</c:v>
                </c:pt>
                <c:pt idx="1">
                  <c:v>44958</c:v>
                </c:pt>
                <c:pt idx="2">
                  <c:v>44986</c:v>
                </c:pt>
                <c:pt idx="3">
                  <c:v>45017</c:v>
                </c:pt>
                <c:pt idx="4">
                  <c:v>45047</c:v>
                </c:pt>
                <c:pt idx="5">
                  <c:v>45078</c:v>
                </c:pt>
                <c:pt idx="6">
                  <c:v>45108</c:v>
                </c:pt>
                <c:pt idx="7">
                  <c:v>45139</c:v>
                </c:pt>
                <c:pt idx="8">
                  <c:v>45170</c:v>
                </c:pt>
                <c:pt idx="9">
                  <c:v>45200</c:v>
                </c:pt>
                <c:pt idx="10">
                  <c:v>45231</c:v>
                </c:pt>
                <c:pt idx="11">
                  <c:v>45261</c:v>
                </c:pt>
                <c:pt idx="12">
                  <c:v>45292</c:v>
                </c:pt>
                <c:pt idx="13">
                  <c:v>45323</c:v>
                </c:pt>
                <c:pt idx="14">
                  <c:v>45352</c:v>
                </c:pt>
                <c:pt idx="15">
                  <c:v>45383</c:v>
                </c:pt>
                <c:pt idx="16">
                  <c:v>45413</c:v>
                </c:pt>
                <c:pt idx="17">
                  <c:v>45444</c:v>
                </c:pt>
                <c:pt idx="18">
                  <c:v>45474</c:v>
                </c:pt>
                <c:pt idx="19">
                  <c:v>45505</c:v>
                </c:pt>
                <c:pt idx="20">
                  <c:v>45536</c:v>
                </c:pt>
                <c:pt idx="21">
                  <c:v>45566</c:v>
                </c:pt>
                <c:pt idx="22">
                  <c:v>45597</c:v>
                </c:pt>
                <c:pt idx="23">
                  <c:v>45627</c:v>
                </c:pt>
              </c:numCache>
            </c:numRef>
          </c:cat>
          <c:val>
            <c:numRef>
              <c:f>1</c:f>
              <c:numCache>
                <c:formatCode>General</c:formatCode>
                <c:ptCount val="24"/>
                <c:pt idx="12">
                  <c:v>9950</c:v>
                </c:pt>
                <c:pt idx="13">
                  <c:v>29986</c:v>
                </c:pt>
                <c:pt idx="14">
                  <c:v>60687</c:v>
                </c:pt>
                <c:pt idx="15">
                  <c:v>71713</c:v>
                </c:pt>
                <c:pt idx="16">
                  <c:v>70817</c:v>
                </c:pt>
                <c:pt idx="17">
                  <c:v>71786</c:v>
                </c:pt>
                <c:pt idx="18">
                  <c:v>90747</c:v>
                </c:pt>
                <c:pt idx="19">
                  <c:v>93983</c:v>
                </c:pt>
                <c:pt idx="20">
                  <c:v>99771</c:v>
                </c:pt>
                <c:pt idx="21">
                  <c:v>109653</c:v>
                </c:pt>
                <c:pt idx="22">
                  <c:v>107518</c:v>
                </c:pt>
                <c:pt idx="23">
                  <c:v>114323</c:v>
                </c:pt>
              </c:numCache>
            </c:numRef>
          </c:val>
          <c:smooth val="1"/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gydytojai</c:v>
                </c:pt>
              </c:strCache>
            </c:strRef>
          </c:tx>
          <c:spPr>
            <a:solidFill>
              <a:srgbClr val="c00000"/>
            </a:solidFill>
            <a:ln cap="rnd" w="28440">
              <a:solidFill>
                <a:srgbClr val="c00000"/>
              </a:solidFill>
              <a:round/>
            </a:ln>
          </c:spPr>
          <c:marker>
            <c:symbol val="none"/>
          </c:marker>
          <c:dLbls>
            <c:txPr>
              <a:bodyPr wrap="square"/>
              <a:lstStyle/>
              <a:p>
                <a:pPr>
                  <a:defRPr b="0" sz="1000" strike="noStrike" u="none">
                    <a:solidFill>
                      <a:srgbClr val="000000"/>
                    </a:solidFill>
                    <a:uFillTx/>
                    <a:latin typeface="Calibri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leaderLines>
              <c:spPr>
                <a:ln w="28440">
                  <a:solidFill>
                    <a:srgbClr val="000000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categories</c:f>
              <c:numCache>
                <c:formatCode>yyyy/mm</c:formatCode>
                <c:ptCount val="24"/>
                <c:pt idx="0">
                  <c:v>44927</c:v>
                </c:pt>
                <c:pt idx="1">
                  <c:v>44958</c:v>
                </c:pt>
                <c:pt idx="2">
                  <c:v>44986</c:v>
                </c:pt>
                <c:pt idx="3">
                  <c:v>45017</c:v>
                </c:pt>
                <c:pt idx="4">
                  <c:v>45047</c:v>
                </c:pt>
                <c:pt idx="5">
                  <c:v>45078</c:v>
                </c:pt>
                <c:pt idx="6">
                  <c:v>45108</c:v>
                </c:pt>
                <c:pt idx="7">
                  <c:v>45139</c:v>
                </c:pt>
                <c:pt idx="8">
                  <c:v>45170</c:v>
                </c:pt>
                <c:pt idx="9">
                  <c:v>45200</c:v>
                </c:pt>
                <c:pt idx="10">
                  <c:v>45231</c:v>
                </c:pt>
                <c:pt idx="11">
                  <c:v>45261</c:v>
                </c:pt>
                <c:pt idx="12">
                  <c:v>45292</c:v>
                </c:pt>
                <c:pt idx="13">
                  <c:v>45323</c:v>
                </c:pt>
                <c:pt idx="14">
                  <c:v>45352</c:v>
                </c:pt>
                <c:pt idx="15">
                  <c:v>45383</c:v>
                </c:pt>
                <c:pt idx="16">
                  <c:v>45413</c:v>
                </c:pt>
                <c:pt idx="17">
                  <c:v>45444</c:v>
                </c:pt>
                <c:pt idx="18">
                  <c:v>45474</c:v>
                </c:pt>
                <c:pt idx="19">
                  <c:v>45505</c:v>
                </c:pt>
                <c:pt idx="20">
                  <c:v>45536</c:v>
                </c:pt>
                <c:pt idx="21">
                  <c:v>45566</c:v>
                </c:pt>
                <c:pt idx="22">
                  <c:v>45597</c:v>
                </c:pt>
                <c:pt idx="23">
                  <c:v>45627</c:v>
                </c:pt>
              </c:numCache>
            </c:numRef>
          </c:cat>
          <c:val>
            <c:numRef>
              <c:f>2</c:f>
              <c:numCache>
                <c:formatCode>#,##0</c:formatCode>
                <c:ptCount val="24"/>
                <c:pt idx="0">
                  <c:v>915945</c:v>
                </c:pt>
                <c:pt idx="1">
                  <c:v>863347</c:v>
                </c:pt>
                <c:pt idx="2">
                  <c:v>1036021</c:v>
                </c:pt>
                <c:pt idx="3">
                  <c:v>889682</c:v>
                </c:pt>
                <c:pt idx="4">
                  <c:v>982385</c:v>
                </c:pt>
                <c:pt idx="5">
                  <c:v>960407</c:v>
                </c:pt>
                <c:pt idx="6">
                  <c:v>824738</c:v>
                </c:pt>
                <c:pt idx="7">
                  <c:v>887496</c:v>
                </c:pt>
                <c:pt idx="8">
                  <c:v>964897</c:v>
                </c:pt>
                <c:pt idx="9">
                  <c:v>997002</c:v>
                </c:pt>
                <c:pt idx="10">
                  <c:v>953125</c:v>
                </c:pt>
                <c:pt idx="11">
                  <c:v>981149</c:v>
                </c:pt>
                <c:pt idx="12">
                  <c:v>1014607</c:v>
                </c:pt>
                <c:pt idx="13">
                  <c:v>945201</c:v>
                </c:pt>
                <c:pt idx="14">
                  <c:v>984119</c:v>
                </c:pt>
                <c:pt idx="15">
                  <c:v>958746</c:v>
                </c:pt>
                <c:pt idx="16">
                  <c:v>983039</c:v>
                </c:pt>
                <c:pt idx="17">
                  <c:v>880893</c:v>
                </c:pt>
                <c:pt idx="18">
                  <c:v>891068</c:v>
                </c:pt>
                <c:pt idx="19">
                  <c:v>845190</c:v>
                </c:pt>
                <c:pt idx="20">
                  <c:v>914854</c:v>
                </c:pt>
                <c:pt idx="21">
                  <c:v>999268</c:v>
                </c:pt>
                <c:pt idx="22">
                  <c:v>920350</c:v>
                </c:pt>
                <c:pt idx="23">
                  <c:v>934933</c:v>
                </c:pt>
              </c:numCache>
            </c:numRef>
          </c:val>
          <c:smooth val="1"/>
        </c:ser>
        <c:hiLowLines>
          <c:spPr>
            <a:ln w="0">
              <a:noFill/>
            </a:ln>
          </c:spPr>
        </c:hiLowLines>
        <c:marker val="0"/>
        <c:axId val="66980303"/>
        <c:axId val="70022458"/>
      </c:lineChart>
      <c:dateAx>
        <c:axId val="66980303"/>
        <c:scaling>
          <c:orientation val="minMax"/>
        </c:scaling>
        <c:delete val="0"/>
        <c:axPos val="b"/>
        <c:numFmt formatCode="yyyy/mm" sourceLinked="0"/>
        <c:majorTickMark val="none"/>
        <c:minorTickMark val="none"/>
        <c:tickLblPos val="nextTo"/>
        <c:spPr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b="0" sz="700" strike="noStrike" u="none">
                <a:solidFill>
                  <a:srgbClr val="595959"/>
                </a:solidFill>
                <a:uFillTx/>
                <a:latin typeface="Aptos SemiBold"/>
              </a:defRPr>
            </a:pPr>
          </a:p>
        </c:txPr>
        <c:crossAx val="70022458"/>
        <c:crosses val="autoZero"/>
        <c:auto val="1"/>
        <c:lblOffset val="100"/>
        <c:baseTimeUnit val="months"/>
        <c:majorUnit val="3"/>
        <c:majorTimeUnit val="months"/>
        <c:noMultiLvlLbl val="0"/>
      </c:dateAx>
      <c:valAx>
        <c:axId val="70022458"/>
        <c:scaling>
          <c:orientation val="minMax"/>
          <c:max val="1200000"/>
        </c:scaling>
        <c:delete val="0"/>
        <c:axPos val="l"/>
        <c:majorGridlines>
          <c:spPr>
            <a:ln w="3240">
              <a:solidFill>
                <a:srgbClr val="000000">
                  <a:alpha val="51000"/>
                </a:srgbClr>
              </a:solidFill>
              <a:round/>
            </a:ln>
          </c:spPr>
        </c:majorGridlines>
        <c:numFmt formatCode="#,##0" sourceLinked="0"/>
        <c:majorTickMark val="none"/>
        <c:minorTickMark val="none"/>
        <c:tickLblPos val="nextTo"/>
        <c:spPr>
          <a:ln w="6480">
            <a:noFill/>
          </a:ln>
        </c:spPr>
        <c:txPr>
          <a:bodyPr/>
          <a:lstStyle/>
          <a:p>
            <a:pPr>
              <a:defRPr b="0" sz="900" strike="noStrike" u="none">
                <a:solidFill>
                  <a:srgbClr val="595959"/>
                </a:solidFill>
                <a:uFillTx/>
                <a:latin typeface="Aptos SemiBold"/>
              </a:defRPr>
            </a:pPr>
          </a:p>
        </c:txPr>
        <c:crossAx val="66980303"/>
        <c:crosses val="autoZero"/>
        <c:crossBetween val="between"/>
        <c:majorUnit val="200000"/>
      </c:valAx>
      <c:dateAx>
        <c:axId val="41610879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spPr>
          <a:ln w="6480">
            <a:solidFill>
              <a:srgbClr val="8b8b8b"/>
            </a:solidFill>
            <a:round/>
          </a:ln>
        </c:spPr>
        <c:txPr>
          <a:bodyPr/>
          <a:lstStyle/>
          <a:p>
            <a:pPr>
              <a:defRPr b="0" sz="1000" strike="noStrike" u="none">
                <a:solidFill>
                  <a:srgbClr val="000000"/>
                </a:solidFill>
                <a:uFillTx/>
                <a:latin typeface="Calibri"/>
              </a:defRPr>
            </a:pPr>
          </a:p>
        </c:txPr>
        <c:crossAx val="55000966"/>
        <c:auto val="1"/>
        <c:lblOffset val="100"/>
        <c:baseTimeUnit val="months"/>
        <c:noMultiLvlLbl val="0"/>
      </c:dateAx>
      <c:valAx>
        <c:axId val="55000966"/>
        <c:scaling>
          <c:orientation val="minMax"/>
          <c:max val="1250000"/>
        </c:scaling>
        <c:delete val="1"/>
        <c:axPos val="r"/>
        <c:numFmt formatCode="#,##0" sourceLinked="1"/>
        <c:majorTickMark val="out"/>
        <c:minorTickMark val="none"/>
        <c:tickLblPos val="nextTo"/>
        <c:spPr>
          <a:ln w="6480">
            <a:solidFill>
              <a:srgbClr val="8b8b8b"/>
            </a:solidFill>
            <a:round/>
          </a:ln>
        </c:spPr>
        <c:txPr>
          <a:bodyPr/>
          <a:lstStyle/>
          <a:p>
            <a:pPr>
              <a:defRPr b="0" sz="1000" strike="noStrike" u="none">
                <a:solidFill>
                  <a:srgbClr val="000000"/>
                </a:solidFill>
                <a:uFillTx/>
                <a:latin typeface="Calibri"/>
              </a:defRPr>
            </a:pPr>
          </a:p>
        </c:txPr>
        <c:crossAx val="41610879"/>
        <c:crossBetween val="between"/>
        <c:majorUnit val="250000"/>
      </c:valAx>
      <c:spPr>
        <a:noFill/>
        <a:ln w="0">
          <a:noFill/>
        </a:ln>
      </c:spPr>
    </c:plotArea>
    <c:plotVisOnly val="1"/>
    <c:dispBlanksAs val="gap"/>
  </c:chart>
  <c:spPr>
    <a:noFill/>
    <a:ln w="0">
      <a:noFill/>
    </a:ln>
  </c:spPr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Values</c:v>
                </c:pt>
              </c:strCache>
            </c:strRef>
          </c:tx>
          <c:spPr>
            <a:solidFill>
              <a:srgbClr val="002060"/>
            </a:solidFill>
            <a:ln w="12600">
              <a:solidFill>
                <a:srgbClr val="ffffff"/>
              </a:solidFill>
              <a:round/>
            </a:ln>
          </c:spPr>
          <c:invertIfNegative val="0"/>
          <c:dPt>
            <c:idx val="11"/>
            <c:invertIfNegative val="0"/>
            <c:spPr>
              <a:solidFill>
                <a:srgbClr val="002060"/>
              </a:solidFill>
              <a:ln w="12600">
                <a:solidFill>
                  <a:srgbClr val="ffffff"/>
                </a:solidFill>
                <a:round/>
              </a:ln>
            </c:spPr>
          </c:dPt>
          <c:dLbls>
            <c:dLbl>
              <c:idx val="11"/>
              <c:layout>
                <c:manualLayout>
                  <c:x val="-0.0746268839431984"/>
                  <c:y val="-0.066083576287658"/>
                </c:manualLayout>
              </c:layout>
              <c:numFmt formatCode="#,##0" sourceLinked="0"/>
              <c:txPr>
                <a:bodyPr wrap="square"/>
                <a:lstStyle/>
                <a:p>
                  <a:pPr>
                    <a:defRPr b="0" sz="1000" strike="noStrike" u="none">
                      <a:solidFill>
                        <a:srgbClr val="002060"/>
                      </a:solidFill>
                      <a:uFillTx/>
                      <a:latin typeface="Aptos ExtraBold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0" sz="900" strike="noStrike" u="none">
                    <a:solidFill>
                      <a:srgbClr val="404040"/>
                    </a:solidFill>
                    <a:uFillTx/>
                    <a:latin typeface="Calibri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leaderLines>
              <c:spPr>
                <a:ln>
                  <a:solidFill>
                    <a:srgbClr val="ffffff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25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  <c:pt idx="12">
                  <c:v>45658</c:v>
                </c:pt>
                <c:pt idx="13">
                  <c:v>45689</c:v>
                </c:pt>
                <c:pt idx="14">
                  <c:v>45717</c:v>
                </c:pt>
                <c:pt idx="15">
                  <c:v>45748</c:v>
                </c:pt>
                <c:pt idx="16">
                  <c:v>45778</c:v>
                </c:pt>
                <c:pt idx="17">
                  <c:v>45809</c:v>
                </c:pt>
                <c:pt idx="18">
                  <c:v>45839</c:v>
                </c:pt>
                <c:pt idx="19">
                  <c:v>45870</c:v>
                </c:pt>
                <c:pt idx="20">
                  <c:v>45901</c:v>
                </c:pt>
                <c:pt idx="21">
                  <c:v>45931</c:v>
                </c:pt>
                <c:pt idx="22">
                  <c:v>45962</c:v>
                </c:pt>
                <c:pt idx="23">
                  <c:v>45992</c:v>
                </c:pt>
                <c:pt idx="24">
                  <c:v>46022</c:v>
                </c:pt>
              </c:strCache>
            </c:strRef>
          </c:cat>
          <c:val>
            <c:numRef>
              <c:f>0</c:f>
              <c:numCache>
                <c:formatCode>#,##0</c:formatCode>
                <c:ptCount val="25"/>
                <c:pt idx="0">
                  <c:v>9950</c:v>
                </c:pt>
                <c:pt idx="1">
                  <c:v>29986</c:v>
                </c:pt>
                <c:pt idx="2">
                  <c:v>60687</c:v>
                </c:pt>
                <c:pt idx="3">
                  <c:v>71713</c:v>
                </c:pt>
                <c:pt idx="4">
                  <c:v>70817</c:v>
                </c:pt>
                <c:pt idx="5">
                  <c:v>71786</c:v>
                </c:pt>
                <c:pt idx="6">
                  <c:v>90747</c:v>
                </c:pt>
                <c:pt idx="7">
                  <c:v>93983</c:v>
                </c:pt>
                <c:pt idx="8">
                  <c:v>99771</c:v>
                </c:pt>
                <c:pt idx="9">
                  <c:v>109653</c:v>
                </c:pt>
                <c:pt idx="10">
                  <c:v>107518</c:v>
                </c:pt>
                <c:pt idx="11">
                  <c:v>114323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Forecast</c:v>
                </c:pt>
              </c:strCache>
            </c:strRef>
          </c:tx>
          <c:spPr>
            <a:solidFill>
              <a:srgbClr val="9dc3e6"/>
            </a:solidFill>
            <a:ln w="12600">
              <a:solidFill>
                <a:srgbClr val="ffffff"/>
              </a:solidFill>
              <a:round/>
            </a:ln>
          </c:spPr>
          <c:invertIfNegative val="0"/>
          <c:dPt>
            <c:idx val="24"/>
            <c:invertIfNegative val="0"/>
            <c:spPr>
              <a:solidFill>
                <a:srgbClr val="9dc3e6"/>
              </a:solidFill>
              <a:ln w="12600">
                <a:solidFill>
                  <a:srgbClr val="ffffff"/>
                </a:solidFill>
                <a:round/>
              </a:ln>
            </c:spPr>
          </c:dPt>
          <c:dLbls>
            <c:dLbl>
              <c:idx val="24"/>
              <c:layout>
                <c:manualLayout>
                  <c:x val="-0.0963930584266312"/>
                  <c:y val="-0.0583090379008747"/>
                </c:manualLayout>
              </c:layout>
              <c:numFmt formatCode="General" sourceLinked="0"/>
              <c:txPr>
                <a:bodyPr wrap="square"/>
                <a:lstStyle/>
                <a:p>
                  <a:pPr>
                    <a:defRPr b="0" sz="1000" strike="noStrike" u="none">
                      <a:solidFill>
                        <a:srgbClr val="99a8bd"/>
                      </a:solidFill>
                      <a:uFillTx/>
                      <a:latin typeface="Aptos ExtraBold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0" sz="900" strike="noStrike" u="none">
                    <a:solidFill>
                      <a:srgbClr val="99a8bd"/>
                    </a:solidFill>
                    <a:uFillTx/>
                    <a:latin typeface="Calibri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leaderLines>
              <c:spPr>
                <a:ln>
                  <a:solidFill>
                    <a:srgbClr val="ffffff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errBars>
            <c:errDir val="y"/>
            <c:errBarType val="both"/>
            <c:errValType val="cust"/>
            <c:noEndCap val="0"/>
            <c:plus>
              <c:numRef>
                <c:f>2</c:f>
                <c:numCache>
                  <c:formatCode>General</c:formatCode>
                  <c:ptCount val="25"/>
                  <c:pt idx="12">
                    <c:v>18724.1504113648</c:v>
                  </c:pt>
                  <c:pt idx="13">
                    <c:v>25203.2976625075</c:v>
                  </c:pt>
                  <c:pt idx="14">
                    <c:v>30338.9310645489</c:v>
                  </c:pt>
                  <c:pt idx="15">
                    <c:v>34732.2340922452</c:v>
                  </c:pt>
                  <c:pt idx="16">
                    <c:v>38637.2741656264</c:v>
                  </c:pt>
                  <c:pt idx="17">
                    <c:v>42189.857182276</c:v>
                  </c:pt>
                  <c:pt idx="18">
                    <c:v>45472.673866393</c:v>
                  </c:pt>
                  <c:pt idx="19">
                    <c:v>48540.4956158553</c:v>
                  </c:pt>
                  <c:pt idx="20">
                    <c:v>51431.8159165031</c:v>
                  </c:pt>
                  <c:pt idx="21">
                    <c:v>54174.9083179245</c:v>
                  </c:pt>
                  <c:pt idx="22">
                    <c:v>56791.2618646556</c:v>
                  </c:pt>
                  <c:pt idx="23">
                    <c:v>59297.6609018413</c:v>
                  </c:pt>
                  <c:pt idx="24">
                    <c:v>61631.2444704356</c:v>
                  </c:pt>
                </c:numCache>
              </c:numRef>
            </c:plus>
            <c:minus>
              <c:numRef>
                <c:f>3</c:f>
                <c:numCache>
                  <c:formatCode>General</c:formatCode>
                  <c:ptCount val="25"/>
                  <c:pt idx="12">
                    <c:v>18724.1504113648</c:v>
                  </c:pt>
                  <c:pt idx="13">
                    <c:v>25203.2976625075</c:v>
                  </c:pt>
                  <c:pt idx="14">
                    <c:v>30338.9310645489</c:v>
                  </c:pt>
                  <c:pt idx="15">
                    <c:v>34732.2340922452</c:v>
                  </c:pt>
                  <c:pt idx="16">
                    <c:v>38637.2741656264</c:v>
                  </c:pt>
                  <c:pt idx="17">
                    <c:v>42189.857182276</c:v>
                  </c:pt>
                  <c:pt idx="18">
                    <c:v>45472.673866393</c:v>
                  </c:pt>
                  <c:pt idx="19">
                    <c:v>48540.4956158553</c:v>
                  </c:pt>
                  <c:pt idx="20">
                    <c:v>51431.8159165031</c:v>
                  </c:pt>
                  <c:pt idx="21">
                    <c:v>54174.9083179245</c:v>
                  </c:pt>
                  <c:pt idx="22">
                    <c:v>56791.2618646556</c:v>
                  </c:pt>
                  <c:pt idx="23">
                    <c:v>59297.6609018413</c:v>
                  </c:pt>
                  <c:pt idx="24">
                    <c:v>61631.2444704356</c:v>
                  </c:pt>
                </c:numCache>
              </c:numRef>
            </c:minus>
            <c:spPr>
              <a:ln w="9360">
                <a:solidFill>
                  <a:srgbClr val="595959">
                    <a:alpha val="40000"/>
                  </a:srgbClr>
                </a:solidFill>
                <a:round/>
              </a:ln>
            </c:spPr>
          </c:errBars>
          <c:cat>
            <c:strRef>
              <c:f>categories</c:f>
              <c:strCache>
                <c:ptCount val="25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  <c:pt idx="12">
                  <c:v>45658</c:v>
                </c:pt>
                <c:pt idx="13">
                  <c:v>45689</c:v>
                </c:pt>
                <c:pt idx="14">
                  <c:v>45717</c:v>
                </c:pt>
                <c:pt idx="15">
                  <c:v>45748</c:v>
                </c:pt>
                <c:pt idx="16">
                  <c:v>45778</c:v>
                </c:pt>
                <c:pt idx="17">
                  <c:v>45809</c:v>
                </c:pt>
                <c:pt idx="18">
                  <c:v>45839</c:v>
                </c:pt>
                <c:pt idx="19">
                  <c:v>45870</c:v>
                </c:pt>
                <c:pt idx="20">
                  <c:v>45901</c:v>
                </c:pt>
                <c:pt idx="21">
                  <c:v>45931</c:v>
                </c:pt>
                <c:pt idx="22">
                  <c:v>45962</c:v>
                </c:pt>
                <c:pt idx="23">
                  <c:v>45992</c:v>
                </c:pt>
                <c:pt idx="24">
                  <c:v>46022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25"/>
                <c:pt idx="12">
                  <c:v>123059.446880221</c:v>
                </c:pt>
                <c:pt idx="13">
                  <c:v>131524.569454791</c:v>
                </c:pt>
                <c:pt idx="14">
                  <c:v>139989.692029362</c:v>
                </c:pt>
                <c:pt idx="15">
                  <c:v>148454.814603932</c:v>
                </c:pt>
                <c:pt idx="16">
                  <c:v>156919.937178502</c:v>
                </c:pt>
                <c:pt idx="17">
                  <c:v>165385.059753073</c:v>
                </c:pt>
                <c:pt idx="18">
                  <c:v>173850.182327643</c:v>
                </c:pt>
                <c:pt idx="19">
                  <c:v>182315.304902213</c:v>
                </c:pt>
                <c:pt idx="20">
                  <c:v>190780.427476783</c:v>
                </c:pt>
                <c:pt idx="21">
                  <c:v>199245.550051354</c:v>
                </c:pt>
                <c:pt idx="22">
                  <c:v>207710.672625924</c:v>
                </c:pt>
                <c:pt idx="23">
                  <c:v>216175.795200494</c:v>
                </c:pt>
                <c:pt idx="24">
                  <c:v>224367.849304917</c:v>
                </c:pt>
              </c:numCache>
            </c:numRef>
          </c:val>
        </c:ser>
        <c:gapWidth val="10"/>
        <c:overlap val="100"/>
        <c:axId val="93152632"/>
        <c:axId val="4871209"/>
      </c:barChart>
      <c:catAx>
        <c:axId val="93152632"/>
        <c:scaling>
          <c:orientation val="minMax"/>
        </c:scaling>
        <c:delete val="0"/>
        <c:axPos val="b"/>
        <c:numFmt formatCode="yyyy/mm" sourceLinked="0"/>
        <c:majorTickMark val="none"/>
        <c:minorTickMark val="none"/>
        <c:tickLblPos val="low"/>
        <c:spPr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b="0" sz="900" strike="noStrike" u="none">
                <a:solidFill>
                  <a:srgbClr val="595959"/>
                </a:solidFill>
                <a:uFillTx/>
                <a:latin typeface="Aptos SemiBold"/>
              </a:defRPr>
            </a:pPr>
          </a:p>
        </c:txPr>
        <c:crossAx val="4871209"/>
        <c:crosses val="autoZero"/>
        <c:auto val="1"/>
        <c:lblAlgn val="ctr"/>
        <c:lblOffset val="100"/>
        <c:noMultiLvlLbl val="0"/>
      </c:catAx>
      <c:valAx>
        <c:axId val="4871209"/>
        <c:scaling>
          <c:orientation val="minMax"/>
          <c:max val="300000"/>
        </c:scaling>
        <c:delete val="0"/>
        <c:axPos val="l"/>
        <c:majorGridlines>
          <c:spPr>
            <a:ln w="3240">
              <a:solidFill>
                <a:srgbClr val="000000">
                  <a:alpha val="48000"/>
                </a:srgbClr>
              </a:solidFill>
              <a:round/>
            </a:ln>
          </c:spPr>
        </c:majorGridlines>
        <c:numFmt formatCode="#,##0" sourceLinked="0"/>
        <c:majorTickMark val="none"/>
        <c:minorTickMark val="none"/>
        <c:tickLblPos val="nextTo"/>
        <c:spPr>
          <a:ln w="6480">
            <a:noFill/>
          </a:ln>
        </c:spPr>
        <c:txPr>
          <a:bodyPr/>
          <a:lstStyle/>
          <a:p>
            <a:pPr>
              <a:defRPr b="0" sz="900" strike="noStrike" u="none">
                <a:solidFill>
                  <a:srgbClr val="595959"/>
                </a:solidFill>
                <a:uFillTx/>
                <a:latin typeface="Aptos SemiBold"/>
              </a:defRPr>
            </a:pPr>
          </a:p>
        </c:txPr>
        <c:crossAx val="93152632"/>
        <c:crosses val="autoZero"/>
        <c:crossBetween val="between"/>
        <c:majorUnit val="100000"/>
      </c:valAx>
      <c:spPr>
        <a:noFill/>
        <a:ln w="0">
          <a:noFill/>
        </a:ln>
      </c:spPr>
    </c:plotArea>
    <c:plotVisOnly val="1"/>
    <c:dispBlanksAs val="gap"/>
  </c:chart>
  <c:spPr>
    <a:solidFill>
      <a:srgbClr val="ffffff"/>
    </a:solidFill>
    <a:ln w="9360">
      <a:noFill/>
    </a:ln>
  </c:spPr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layout>
        <c:manualLayout>
          <c:layoutTarget val="inner"/>
          <c:xMode val="edge"/>
          <c:yMode val="edge"/>
          <c:x val="0.178985902328842"/>
          <c:y val="0.146313627025793"/>
          <c:w val="0.681283589064569"/>
          <c:h val="0.520048695122879"/>
        </c:manualLayout>
      </c:layout>
      <c:lineChart>
        <c:grouping val="standar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3 seka</c:v>
                </c:pt>
              </c:strCache>
            </c:strRef>
          </c:tx>
          <c:spPr>
            <a:solidFill>
              <a:srgbClr val="c00000"/>
            </a:solidFill>
            <a:ln cap="rnd" w="38160">
              <a:solidFill>
                <a:srgbClr val="c00000"/>
              </a:solidFill>
              <a:round/>
            </a:ln>
          </c:spPr>
          <c:marker>
            <c:symbol val="circle"/>
            <c:size val="7"/>
            <c:spPr>
              <a:solidFill>
                <a:srgbClr val="c00000"/>
              </a:solidFill>
            </c:spPr>
          </c:marker>
          <c:dPt>
            <c:idx val="4"/>
            <c:marker>
              <c:symbol val="circle"/>
              <c:size val="7"/>
              <c:spPr>
                <a:solidFill>
                  <a:srgbClr val="c00000"/>
                </a:solidFill>
              </c:spPr>
            </c:marker>
          </c:dPt>
          <c:dPt>
            <c:idx val="5"/>
            <c:marker>
              <c:symbol val="circle"/>
              <c:size val="7"/>
              <c:spPr>
                <a:solidFill>
                  <a:srgbClr val="c00000"/>
                </a:solidFill>
              </c:spPr>
            </c:marker>
          </c:dPt>
          <c:dPt>
            <c:idx val="6"/>
            <c:marker>
              <c:symbol val="circle"/>
              <c:size val="7"/>
              <c:spPr>
                <a:solidFill>
                  <a:srgbClr val="c00000"/>
                </a:solidFill>
              </c:spPr>
            </c:marker>
          </c:dPt>
          <c:dPt>
            <c:idx val="7"/>
            <c:marker>
              <c:symbol val="circle"/>
              <c:size val="7"/>
              <c:spPr>
                <a:solidFill>
                  <a:srgbClr val="c00000"/>
                </a:solidFill>
              </c:spPr>
            </c:marker>
          </c:dPt>
          <c:dPt>
            <c:idx val="8"/>
            <c:marker>
              <c:symbol val="circle"/>
              <c:size val="7"/>
              <c:spPr>
                <a:solidFill>
                  <a:srgbClr val="c00000"/>
                </a:solidFill>
              </c:spPr>
            </c:marker>
          </c:dPt>
          <c:dLbls>
            <c:numFmt formatCode="#,##0.0" sourceLinked="0"/>
            <c:dLbl>
              <c:idx val="4"/>
              <c:numFmt formatCode="#,##0.0" sourceLinked="0"/>
              <c:txPr>
                <a:bodyPr wrap="square"/>
                <a:lstStyle/>
                <a:p>
                  <a:pPr>
                    <a:defRPr b="0" sz="1197" strike="noStrike" u="none">
                      <a:solidFill>
                        <a:srgbClr val="c00000"/>
                      </a:solidFill>
                      <a:uFillTx/>
                      <a:latin typeface="Aptos SemiBold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5"/>
              <c:numFmt formatCode="#,##0.0" sourceLinked="0"/>
              <c:txPr>
                <a:bodyPr wrap="square"/>
                <a:lstStyle/>
                <a:p>
                  <a:pPr>
                    <a:defRPr b="0" sz="1197" strike="noStrike" u="none">
                      <a:solidFill>
                        <a:srgbClr val="c00000"/>
                      </a:solidFill>
                      <a:uFillTx/>
                      <a:latin typeface="Aptos SemiBold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6"/>
              <c:numFmt formatCode="#,##0.0" sourceLinked="0"/>
              <c:txPr>
                <a:bodyPr wrap="square"/>
                <a:lstStyle/>
                <a:p>
                  <a:pPr>
                    <a:defRPr b="0" sz="1197" strike="noStrike" u="none">
                      <a:solidFill>
                        <a:srgbClr val="c00000"/>
                      </a:solidFill>
                      <a:uFillTx/>
                      <a:latin typeface="Aptos SemiBold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7"/>
              <c:numFmt formatCode="#,##0.0" sourceLinked="0"/>
              <c:txPr>
                <a:bodyPr wrap="square"/>
                <a:lstStyle/>
                <a:p>
                  <a:pPr>
                    <a:defRPr b="0" sz="1197" strike="noStrike" u="none">
                      <a:solidFill>
                        <a:srgbClr val="c00000"/>
                      </a:solidFill>
                      <a:uFillTx/>
                      <a:latin typeface="Aptos SemiBold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8"/>
              <c:numFmt formatCode="#,##0.0" sourceLinked="0"/>
              <c:txPr>
                <a:bodyPr wrap="square"/>
                <a:lstStyle/>
                <a:p>
                  <a:pPr>
                    <a:defRPr b="0" sz="1197" strike="noStrike" u="none">
                      <a:solidFill>
                        <a:srgbClr val="c00000"/>
                      </a:solidFill>
                      <a:uFillTx/>
                      <a:latin typeface="Aptos SemiBold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0" sz="1197" strike="noStrike" u="none">
                    <a:solidFill>
                      <a:srgbClr val="c00000"/>
                    </a:solidFill>
                    <a:uFillTx/>
                    <a:latin typeface="Aptos SemiBold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eparator>; </c:separator>
            <c:showLeaderLines val="1"/>
            <c:leaderLines>
              <c:spPr>
                <a:ln w="38160">
                  <a:solidFill>
                    <a:srgbClr val="000000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9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</c:strCache>
            </c:strRef>
          </c:cat>
          <c:val>
            <c:numRef>
              <c:f>0</c:f>
              <c:numCache>
                <c:formatCode>#\ ##0.0</c:formatCode>
                <c:ptCount val="9"/>
                <c:pt idx="0">
                  <c:v>4.65</c:v>
                </c:pt>
                <c:pt idx="1">
                  <c:v>5.26</c:v>
                </c:pt>
                <c:pt idx="2">
                  <c:v>5.34</c:v>
                </c:pt>
                <c:pt idx="3">
                  <c:v>4.82</c:v>
                </c:pt>
                <c:pt idx="4">
                  <c:v>4.8</c:v>
                </c:pt>
                <c:pt idx="5">
                  <c:v>4.9</c:v>
                </c:pt>
                <c:pt idx="6">
                  <c:v>5</c:v>
                </c:pt>
                <c:pt idx="7">
                  <c:v>5</c:v>
                </c:pt>
                <c:pt idx="8">
                  <c:v>4.9</c:v>
                </c:pt>
              </c:numCache>
            </c:numRef>
          </c:val>
          <c:smooth val="1"/>
        </c:ser>
        <c:hiLowLines>
          <c:spPr>
            <a:ln w="0">
              <a:noFill/>
            </a:ln>
          </c:spPr>
        </c:hiLowLines>
        <c:marker val="1"/>
        <c:axId val="374547"/>
        <c:axId val="57048267"/>
      </c:lineChart>
      <c:catAx>
        <c:axId val="374547"/>
        <c:scaling>
          <c:orientation val="minMax"/>
        </c:scaling>
        <c:delete val="1"/>
        <c:axPos val="b"/>
        <c:numFmt formatCode="[$-409]mm/dd/yyyy" sourceLinked="1"/>
        <c:majorTickMark val="none"/>
        <c:minorTickMark val="none"/>
        <c:tickLblPos val="nextTo"/>
        <c:spPr>
          <a:ln w="6480">
            <a:solidFill>
              <a:srgbClr val="8b8b8b"/>
            </a:solidFill>
            <a:round/>
          </a:ln>
        </c:spPr>
        <c:txPr>
          <a:bodyPr/>
          <a:lstStyle/>
          <a:p>
            <a:pPr>
              <a:defRPr b="0" sz="1000" strike="noStrike" u="none">
                <a:solidFill>
                  <a:srgbClr val="000000"/>
                </a:solidFill>
                <a:uFillTx/>
                <a:latin typeface="Calibri"/>
              </a:defRPr>
            </a:pPr>
          </a:p>
        </c:txPr>
        <c:crossAx val="57048267"/>
        <c:auto val="1"/>
        <c:lblAlgn val="ctr"/>
        <c:lblOffset val="100"/>
        <c:noMultiLvlLbl val="0"/>
      </c:catAx>
      <c:valAx>
        <c:axId val="57048267"/>
        <c:scaling>
          <c:orientation val="minMax"/>
          <c:max val="6"/>
          <c:min val="0"/>
        </c:scaling>
        <c:delete val="1"/>
        <c:axPos val="l"/>
        <c:numFmt formatCode="#\ ##0.0" sourceLinked="1"/>
        <c:majorTickMark val="out"/>
        <c:minorTickMark val="none"/>
        <c:tickLblPos val="nextTo"/>
        <c:spPr>
          <a:ln w="6480">
            <a:solidFill>
              <a:srgbClr val="8b8b8b"/>
            </a:solidFill>
            <a:round/>
          </a:ln>
        </c:spPr>
        <c:txPr>
          <a:bodyPr/>
          <a:lstStyle/>
          <a:p>
            <a:pPr>
              <a:defRPr b="0" sz="1000" strike="noStrike" u="none">
                <a:solidFill>
                  <a:srgbClr val="000000"/>
                </a:solidFill>
                <a:uFillTx/>
                <a:latin typeface="Calibri"/>
              </a:defRPr>
            </a:pPr>
          </a:p>
        </c:txPr>
        <c:crossAx val="374547"/>
        <c:crossBetween val="between"/>
      </c:valAx>
      <c:spPr>
        <a:noFill/>
        <a:ln w="0">
          <a:noFill/>
        </a:ln>
      </c:spPr>
    </c:plotArea>
    <c:plotVisOnly val="1"/>
    <c:dispBlanksAs val="gap"/>
  </c:chart>
  <c:spPr>
    <a:noFill/>
    <a:ln w="0">
      <a:noFill/>
    </a:ln>
  </c:spPr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layout>
        <c:manualLayout>
          <c:layoutTarget val="inner"/>
          <c:xMode val="edge"/>
          <c:yMode val="edge"/>
          <c:x val="0.0212035419553039"/>
          <c:y val="0.0355285418885895"/>
          <c:w val="0.955665321366183"/>
          <c:h val="0.56244125571777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2022 m.</c:v>
                </c:pt>
              </c:strCache>
            </c:strRef>
          </c:tx>
          <c:spPr>
            <a:solidFill>
              <a:srgbClr val="dbdbdb"/>
            </a:solidFill>
            <a:ln w="0">
              <a:solidFill>
                <a:srgbClr val="d9d9d9"/>
              </a:solidFill>
            </a:ln>
          </c:spPr>
          <c:invertIfNegative val="0"/>
          <c:dPt>
            <c:idx val="0"/>
            <c:invertIfNegative val="0"/>
            <c:spPr>
              <a:solidFill>
                <a:srgbClr val="ffc000"/>
              </a:solidFill>
              <a:ln w="0">
                <a:noFill/>
              </a:ln>
            </c:spPr>
          </c:dPt>
          <c:dPt>
            <c:idx val="1"/>
            <c:invertIfNegative val="0"/>
            <c:spPr>
              <a:solidFill>
                <a:srgbClr val="002060"/>
              </a:solidFill>
              <a:ln w="0">
                <a:solidFill>
                  <a:srgbClr val="d9d9d9"/>
                </a:solidFill>
              </a:ln>
            </c:spPr>
          </c:dPt>
          <c:dPt>
            <c:idx val="2"/>
            <c:invertIfNegative val="0"/>
            <c:spPr>
              <a:solidFill>
                <a:srgbClr val="2f5597"/>
              </a:solidFill>
              <a:ln w="0">
                <a:solidFill>
                  <a:srgbClr val="d9d9d9"/>
                </a:solidFill>
              </a:ln>
            </c:spPr>
          </c:dPt>
          <c:dLbls>
            <c:numFmt formatCode="#,##0" sourceLinked="0"/>
            <c:dLbl>
              <c:idx val="0"/>
              <c:layout>
                <c:manualLayout>
                  <c:x val="-0.00219186445371753"/>
                  <c:y val="0.013195983686497"/>
                </c:manualLayout>
              </c:layout>
              <c:numFmt formatCode="#,##0" sourceLinked="0"/>
              <c:txPr>
                <a:bodyPr wrap="square"/>
                <a:lstStyle/>
                <a:p>
                  <a:pPr>
                    <a:defRPr b="0" sz="1100" strike="noStrike" u="none">
                      <a:solidFill>
                        <a:srgbClr val="000000"/>
                      </a:solidFill>
                      <a:uFillTx/>
                      <a:latin typeface="Aptos ExtraBold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layout>
                <c:manualLayout>
                  <c:x val="-0.00444072402683456"/>
                  <c:y val="0.013195983686497"/>
                </c:manualLayout>
              </c:layout>
              <c:numFmt formatCode="#,##0" sourceLinked="0"/>
              <c:txPr>
                <a:bodyPr wrap="square"/>
                <a:lstStyle/>
                <a:p>
                  <a:pPr>
                    <a:defRPr b="0" sz="1100" strike="noStrike" u="none">
                      <a:solidFill>
                        <a:srgbClr val="000000"/>
                      </a:solidFill>
                      <a:uFillTx/>
                      <a:latin typeface="Aptos ExtraBold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2"/>
              <c:layout>
                <c:manualLayout>
                  <c:x val="0.00547957371846641"/>
                  <c:y val="0.0184722437716109"/>
                </c:manualLayout>
              </c:layout>
              <c:numFmt formatCode="#,##0" sourceLinked="0"/>
              <c:txPr>
                <a:bodyPr wrap="square"/>
                <a:lstStyle/>
                <a:p>
                  <a:pPr>
                    <a:defRPr b="0" sz="1100" strike="noStrike" u="none">
                      <a:solidFill>
                        <a:srgbClr val="000000"/>
                      </a:solidFill>
                      <a:uFillTx/>
                      <a:latin typeface="Aptos ExtraBold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0" sz="1100" strike="noStrike" u="none">
                    <a:solidFill>
                      <a:srgbClr val="000000"/>
                    </a:solidFill>
                    <a:uFillTx/>
                    <a:latin typeface="Aptos ExtraBold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; </c:separator>
            <c:showLeaderLines val="1"/>
            <c:leaderLines>
              <c:spPr>
                <a:ln>
                  <a:solidFill>
                    <a:srgbClr val="d9d9d9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3"/>
                <c:pt idx="0">
                  <c:v>Metinė valstybės biudžeto įmoka, mokama už 1 asmenį</c:v>
                </c:pt>
                <c:pt idx="1">
                  <c:v>Vidutinė metinė 1 dirbančiojo ir jo draudėjo  įmoka</c:v>
                </c:pt>
                <c:pt idx="2">
                  <c:v>Vidutinė metinė 1 savarankiškai įmokas mokančiojo įmoka</c:v>
                </c:pt>
              </c:strCache>
            </c:strRef>
          </c:cat>
          <c:val>
            <c:numRef>
              <c:f>0</c:f>
              <c:numCache>
                <c:formatCode>#,##0</c:formatCode>
                <c:ptCount val="3"/>
                <c:pt idx="0">
                  <c:v>508.4</c:v>
                </c:pt>
                <c:pt idx="1">
                  <c:v>1498</c:v>
                </c:pt>
                <c:pt idx="2">
                  <c:v>611.448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2023 m. </c:v>
                </c:pt>
              </c:strCache>
            </c:strRef>
          </c:tx>
          <c:spPr>
            <a:solidFill>
              <a:srgbClr val="a5a5a5"/>
            </a:solidFill>
            <a:ln w="0">
              <a:noFill/>
            </a:ln>
          </c:spPr>
          <c:invertIfNegative val="0"/>
          <c:dPt>
            <c:idx val="0"/>
            <c:invertIfNegative val="0"/>
            <c:spPr>
              <a:solidFill>
                <a:srgbClr val="ffc000"/>
              </a:solidFill>
              <a:ln w="0">
                <a:noFill/>
              </a:ln>
            </c:spPr>
          </c:dPt>
          <c:dPt>
            <c:idx val="1"/>
            <c:invertIfNegative val="0"/>
            <c:spPr>
              <a:solidFill>
                <a:srgbClr val="002060"/>
              </a:solidFill>
              <a:ln w="0">
                <a:noFill/>
              </a:ln>
            </c:spPr>
          </c:dPt>
          <c:dPt>
            <c:idx val="2"/>
            <c:invertIfNegative val="0"/>
            <c:spPr>
              <a:solidFill>
                <a:srgbClr val="2f5597"/>
              </a:solidFill>
              <a:ln w="0">
                <a:noFill/>
              </a:ln>
            </c:spPr>
          </c:dPt>
          <c:dLbls>
            <c:numFmt formatCode="#,##0" sourceLinked="0"/>
            <c:dLbl>
              <c:idx val="0"/>
              <c:layout>
                <c:manualLayout>
                  <c:x val="-0.00222036201341728"/>
                  <c:y val="0.0035187073322103"/>
                </c:manualLayout>
              </c:layout>
              <c:numFmt formatCode="#,##0" sourceLinked="0"/>
              <c:txPr>
                <a:bodyPr wrap="square"/>
                <a:lstStyle/>
                <a:p>
                  <a:pPr>
                    <a:defRPr b="0" sz="1100" strike="noStrike" u="none">
                      <a:solidFill>
                        <a:srgbClr val="000000"/>
                      </a:solidFill>
                      <a:uFillTx/>
                      <a:latin typeface="Aptos ExtraBold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layout>
                <c:manualLayout>
                  <c:x val="-0.00444072402683456"/>
                  <c:y val="0"/>
                </c:manualLayout>
              </c:layout>
              <c:numFmt formatCode="#,##0" sourceLinked="0"/>
              <c:txPr>
                <a:bodyPr wrap="square"/>
                <a:lstStyle/>
                <a:p>
                  <a:pPr>
                    <a:defRPr b="0" sz="1100" strike="noStrike" u="none">
                      <a:solidFill>
                        <a:srgbClr val="000000"/>
                      </a:solidFill>
                      <a:uFillTx/>
                      <a:latin typeface="Aptos ExtraBold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2"/>
              <c:layout>
                <c:manualLayout>
                  <c:x val="-0.00438355407578043"/>
                  <c:y val="0.0440133489227768"/>
                </c:manualLayout>
              </c:layout>
              <c:numFmt formatCode="#,##0" sourceLinked="0"/>
              <c:txPr>
                <a:bodyPr wrap="square"/>
                <a:lstStyle/>
                <a:p>
                  <a:pPr>
                    <a:defRPr b="0" sz="1100" strike="noStrike" u="none">
                      <a:solidFill>
                        <a:srgbClr val="000000"/>
                      </a:solidFill>
                      <a:uFillTx/>
                      <a:latin typeface="Aptos ExtraBold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0" sz="1100" strike="noStrike" u="none">
                    <a:solidFill>
                      <a:srgbClr val="000000"/>
                    </a:solidFill>
                    <a:uFillTx/>
                    <a:latin typeface="Aptos ExtraBold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3"/>
                <c:pt idx="0">
                  <c:v>Metinė valstybės biudžeto įmoka, mokama už 1 asmenį</c:v>
                </c:pt>
                <c:pt idx="1">
                  <c:v>Vidutinė metinė 1 dirbančiojo ir jo draudėjo  įmoka</c:v>
                </c:pt>
                <c:pt idx="2">
                  <c:v>Vidutinė metinė 1 savarankiškai įmokas mokančiojo įmoka</c:v>
                </c:pt>
              </c:strCache>
            </c:strRef>
          </c:cat>
          <c:val>
            <c:numRef>
              <c:f>1</c:f>
              <c:numCache>
                <c:formatCode>#,##0</c:formatCode>
                <c:ptCount val="3"/>
                <c:pt idx="0">
                  <c:v>537.7</c:v>
                </c:pt>
                <c:pt idx="1">
                  <c:v>1687</c:v>
                </c:pt>
                <c:pt idx="2">
                  <c:v>703.584</c:v>
                </c:pt>
              </c:numCache>
            </c:numRef>
          </c:val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2024 m. planas</c:v>
                </c:pt>
              </c:strCache>
            </c:strRef>
          </c:tx>
          <c:spPr>
            <a:solidFill>
              <a:srgbClr val="808080"/>
            </a:solidFill>
            <a:ln w="0">
              <a:noFill/>
            </a:ln>
          </c:spPr>
          <c:invertIfNegative val="0"/>
          <c:dPt>
            <c:idx val="0"/>
            <c:invertIfNegative val="0"/>
            <c:spPr>
              <a:solidFill>
                <a:srgbClr val="ffc000"/>
              </a:solidFill>
              <a:ln w="0">
                <a:noFill/>
              </a:ln>
            </c:spPr>
          </c:dPt>
          <c:dPt>
            <c:idx val="1"/>
            <c:invertIfNegative val="0"/>
            <c:spPr>
              <a:solidFill>
                <a:srgbClr val="002060"/>
              </a:solidFill>
              <a:ln w="0">
                <a:noFill/>
              </a:ln>
            </c:spPr>
          </c:dPt>
          <c:dPt>
            <c:idx val="2"/>
            <c:invertIfNegative val="0"/>
            <c:spPr>
              <a:solidFill>
                <a:srgbClr val="2f5597"/>
              </a:solidFill>
              <a:ln w="0">
                <a:noFill/>
              </a:ln>
            </c:spPr>
          </c:dPt>
          <c:dLbls>
            <c:numFmt formatCode="#,##0" sourceLinked="0"/>
            <c:dLbl>
              <c:idx val="0"/>
              <c:layout>
                <c:manualLayout>
                  <c:x val="0.00222036201341728"/>
                  <c:y val="0.0035187073322103"/>
                </c:manualLayout>
              </c:layout>
              <c:numFmt formatCode="#,##0" sourceLinked="0"/>
              <c:txPr>
                <a:bodyPr wrap="square"/>
                <a:lstStyle/>
                <a:p>
                  <a:pPr>
                    <a:defRPr b="0" sz="1100" strike="noStrike" u="none">
                      <a:solidFill>
                        <a:srgbClr val="000000"/>
                      </a:solidFill>
                      <a:uFillTx/>
                      <a:latin typeface="Aptos ExtraBold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numFmt formatCode="#,##0" sourceLinked="0"/>
              <c:txPr>
                <a:bodyPr wrap="square"/>
                <a:lstStyle/>
                <a:p>
                  <a:pPr>
                    <a:defRPr b="0" sz="1100" strike="noStrike" u="none">
                      <a:solidFill>
                        <a:srgbClr val="000000"/>
                      </a:solidFill>
                      <a:uFillTx/>
                      <a:latin typeface="Aptos ExtraBold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2"/>
              <c:layout>
                <c:manualLayout>
                  <c:x val="-0.00222036201341728"/>
                  <c:y val="0.0105561219966309"/>
                </c:manualLayout>
              </c:layout>
              <c:numFmt formatCode="#,##0" sourceLinked="0"/>
              <c:txPr>
                <a:bodyPr wrap="square"/>
                <a:lstStyle/>
                <a:p>
                  <a:pPr>
                    <a:defRPr b="0" sz="1100" strike="noStrike" u="none">
                      <a:solidFill>
                        <a:srgbClr val="000000"/>
                      </a:solidFill>
                      <a:uFillTx/>
                      <a:latin typeface="Aptos ExtraBold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0" sz="1100" strike="noStrike" u="none">
                    <a:solidFill>
                      <a:srgbClr val="000000"/>
                    </a:solidFill>
                    <a:uFillTx/>
                    <a:latin typeface="Aptos ExtraBold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3"/>
                <c:pt idx="0">
                  <c:v>Metinė valstybės biudžeto įmoka, mokama už 1 asmenį</c:v>
                </c:pt>
                <c:pt idx="1">
                  <c:v>Vidutinė metinė 1 dirbančiojo ir jo draudėjo  įmoka</c:v>
                </c:pt>
                <c:pt idx="2">
                  <c:v>Vidutinė metinė 1 savarankiškai įmokas mokančiojo įmoka</c:v>
                </c:pt>
              </c:strCache>
            </c:strRef>
          </c:cat>
          <c:val>
            <c:numRef>
              <c:f>2</c:f>
              <c:numCache>
                <c:formatCode>#,##0</c:formatCode>
                <c:ptCount val="3"/>
                <c:pt idx="0">
                  <c:v>611.4</c:v>
                </c:pt>
                <c:pt idx="1">
                  <c:v>1857</c:v>
                </c:pt>
                <c:pt idx="2">
                  <c:v>773.9424</c:v>
                </c:pt>
              </c:numCache>
            </c:numRef>
          </c:val>
        </c:ser>
        <c:ser>
          <c:idx val="3"/>
          <c:order val="3"/>
          <c:tx>
            <c:strRef>
              <c:f>label 3</c:f>
              <c:strCache>
                <c:ptCount val="1"/>
                <c:pt idx="0">
                  <c:v>2025 m. prognozė</c:v>
                </c:pt>
              </c:strCache>
            </c:strRef>
          </c:tx>
          <c:spPr>
            <a:solidFill>
              <a:srgbClr val="ffc000"/>
            </a:solidFill>
            <a:ln w="0">
              <a:noFill/>
            </a:ln>
          </c:spPr>
          <c:invertIfNegative val="0"/>
          <c:dPt>
            <c:idx val="0"/>
            <c:invertIfNegative val="0"/>
            <c:spPr>
              <a:solidFill>
                <a:srgbClr val="ffc000"/>
              </a:solidFill>
              <a:ln w="0">
                <a:noFill/>
              </a:ln>
            </c:spPr>
          </c:dPt>
          <c:dPt>
            <c:idx val="1"/>
            <c:invertIfNegative val="0"/>
            <c:spPr>
              <a:solidFill>
                <a:srgbClr val="002060"/>
              </a:solidFill>
              <a:ln w="0">
                <a:noFill/>
              </a:ln>
            </c:spPr>
          </c:dPt>
          <c:dPt>
            <c:idx val="2"/>
            <c:invertIfNegative val="0"/>
            <c:spPr>
              <a:solidFill>
                <a:srgbClr val="2f5597"/>
              </a:solidFill>
              <a:ln w="0">
                <a:noFill/>
              </a:ln>
            </c:spPr>
          </c:dPt>
          <c:dLbls>
            <c:numFmt formatCode="#,##0" sourceLinked="0"/>
            <c:dLbl>
              <c:idx val="0"/>
              <c:layout>
                <c:manualLayout>
                  <c:x val="0.00444072402683456"/>
                  <c:y val="0.0140748293288412"/>
                </c:manualLayout>
              </c:layout>
              <c:numFmt formatCode="#,##0" sourceLinked="0"/>
              <c:txPr>
                <a:bodyPr wrap="square"/>
                <a:lstStyle/>
                <a:p>
                  <a:pPr>
                    <a:defRPr b="1" sz="1100" strike="noStrike" u="none">
                      <a:solidFill>
                        <a:srgbClr val="000000"/>
                      </a:solidFill>
                      <a:uFillTx/>
                      <a:latin typeface="Aptos ExtraBold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layout>
                <c:manualLayout>
                  <c:x val="0.0133221720805037"/>
                  <c:y val="0.00703741466442061"/>
                </c:manualLayout>
              </c:layout>
              <c:numFmt formatCode="#,##0" sourceLinked="0"/>
              <c:txPr>
                <a:bodyPr wrap="square"/>
                <a:lstStyle/>
                <a:p>
                  <a:pPr>
                    <a:defRPr b="1" sz="1100" strike="noStrike" u="none">
                      <a:solidFill>
                        <a:srgbClr val="000000"/>
                      </a:solidFill>
                      <a:uFillTx/>
                      <a:latin typeface="Aptos ExtraBold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2"/>
              <c:layout>
                <c:manualLayout>
                  <c:x val="0"/>
                  <c:y val="0.00703741466442061"/>
                </c:manualLayout>
              </c:layout>
              <c:numFmt formatCode="#,##0" sourceLinked="0"/>
              <c:txPr>
                <a:bodyPr wrap="square"/>
                <a:lstStyle/>
                <a:p>
                  <a:pPr>
                    <a:defRPr b="1" sz="1100" strike="noStrike" u="none">
                      <a:solidFill>
                        <a:srgbClr val="000000"/>
                      </a:solidFill>
                      <a:uFillTx/>
                      <a:latin typeface="Aptos ExtraBold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1" sz="1100" strike="noStrike" u="none">
                    <a:solidFill>
                      <a:srgbClr val="000000"/>
                    </a:solidFill>
                    <a:uFillTx/>
                    <a:latin typeface="Aptos ExtraBold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3"/>
                <c:pt idx="0">
                  <c:v>Metinė valstybės biudžeto įmoka, mokama už 1 asmenį</c:v>
                </c:pt>
                <c:pt idx="1">
                  <c:v>Vidutinė metinė 1 dirbančiojo ir jo draudėjo  įmoka</c:v>
                </c:pt>
                <c:pt idx="2">
                  <c:v>Vidutinė metinė 1 savarankiškai įmokas mokančiojo įmoka</c:v>
                </c:pt>
              </c:strCache>
            </c:strRef>
          </c:cat>
          <c:val>
            <c:numRef>
              <c:f>3</c:f>
              <c:numCache>
                <c:formatCode>General</c:formatCode>
                <c:ptCount val="3"/>
                <c:pt idx="0">
                  <c:v>703.6</c:v>
                </c:pt>
                <c:pt idx="1">
                  <c:v>1998</c:v>
                </c:pt>
                <c:pt idx="2">
                  <c:v>869.4</c:v>
                </c:pt>
              </c:numCache>
            </c:numRef>
          </c:val>
        </c:ser>
        <c:gapWidth val="219"/>
        <c:overlap val="-27"/>
        <c:axId val="65742221"/>
        <c:axId val="77157572"/>
      </c:barChart>
      <c:catAx>
        <c:axId val="65742221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3240">
            <a:solidFill>
              <a:srgbClr val="000000"/>
            </a:solidFill>
            <a:round/>
          </a:ln>
        </c:spPr>
        <c:txPr>
          <a:bodyPr/>
          <a:lstStyle/>
          <a:p>
            <a:pPr>
              <a:defRPr b="0" sz="1200" strike="noStrike" u="none">
                <a:solidFill>
                  <a:srgbClr val="000000"/>
                </a:solidFill>
                <a:uFillTx/>
                <a:latin typeface="Calibri"/>
              </a:defRPr>
            </a:pPr>
          </a:p>
        </c:txPr>
        <c:crossAx val="77157572"/>
        <c:crosses val="autoZero"/>
        <c:auto val="1"/>
        <c:lblAlgn val="ctr"/>
        <c:lblOffset val="100"/>
        <c:noMultiLvlLbl val="0"/>
      </c:catAx>
      <c:valAx>
        <c:axId val="77157572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spPr>
          <a:ln w="6480">
            <a:solidFill>
              <a:srgbClr val="8b8b8b"/>
            </a:solidFill>
            <a:round/>
          </a:ln>
        </c:spPr>
        <c:txPr>
          <a:bodyPr/>
          <a:lstStyle/>
          <a:p>
            <a:pPr>
              <a:defRPr b="0" sz="1200" strike="noStrike" u="none">
                <a:solidFill>
                  <a:srgbClr val="000000"/>
                </a:solidFill>
                <a:uFillTx/>
                <a:latin typeface="Calibri"/>
              </a:defRPr>
            </a:pPr>
          </a:p>
        </c:txPr>
        <c:crossAx val="65742221"/>
        <c:crossBetween val="between"/>
        <c:majorUnit val="200"/>
      </c:valAx>
      <c:spPr>
        <a:noFill/>
        <a:ln w="0">
          <a:noFill/>
        </a:ln>
      </c:spPr>
    </c:plotArea>
    <c:plotVisOnly val="1"/>
    <c:dispBlanksAs val="gap"/>
  </c:chart>
  <c:spPr>
    <a:noFill/>
    <a:ln w="0">
      <a:noFill/>
    </a:ln>
  </c:spPr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lineChart>
        <c:grouping val="standar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gydytojai</c:v>
                </c:pt>
              </c:strCache>
            </c:strRef>
          </c:tx>
          <c:spPr>
            <a:solidFill>
              <a:srgbClr val="c00000"/>
            </a:solidFill>
            <a:ln cap="rnd" w="38160">
              <a:solidFill>
                <a:srgbClr val="c00000"/>
              </a:solidFill>
              <a:round/>
            </a:ln>
          </c:spPr>
          <c:marker>
            <c:symbol val="circle"/>
            <c:size val="6"/>
            <c:spPr>
              <a:solidFill>
                <a:srgbClr val="c00000"/>
              </a:solidFill>
            </c:spPr>
          </c:marker>
          <c:dLbls>
            <c:numFmt formatCode="_-* #\ ##0.00_-;\-* #\ ##0.00_-;_-* \-??_-;_-@_-" sourceLinked="0"/>
            <c:txPr>
              <a:bodyPr wrap="square"/>
              <a:lstStyle/>
              <a:p>
                <a:pPr>
                  <a:defRPr b="0" sz="1197" strike="noStrike" u="none">
                    <a:solidFill>
                      <a:srgbClr val="c00000"/>
                    </a:solidFill>
                    <a:uFillTx/>
                    <a:latin typeface="Aptos ExtraBold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eparator>; </c:separator>
            <c:showLeaderLines val="1"/>
            <c:leaderLines>
              <c:spPr>
                <a:ln w="38160">
                  <a:solidFill>
                    <a:srgbClr val="000000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strCache>
            </c:strRef>
          </c:cat>
          <c:val>
            <c:numRef>
              <c:f>0</c:f>
              <c:numCache>
                <c:formatCode>_-* #\ ##0.00_-;\-* #\ ##0.00_-;_-* \-??_-;_-@_-</c:formatCode>
                <c:ptCount val="6"/>
                <c:pt idx="0">
                  <c:v>2</c:v>
                </c:pt>
                <c:pt idx="1">
                  <c:v>2.1</c:v>
                </c:pt>
                <c:pt idx="2">
                  <c:v>2.2</c:v>
                </c:pt>
                <c:pt idx="3">
                  <c:v>2</c:v>
                </c:pt>
                <c:pt idx="4">
                  <c:v>2.1</c:v>
                </c:pt>
                <c:pt idx="5">
                  <c:v>2.36</c:v>
                </c:pt>
              </c:numCache>
            </c:numRef>
          </c:val>
          <c:smooth val="1"/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slaugytojai</c:v>
                </c:pt>
              </c:strCache>
            </c:strRef>
          </c:tx>
          <c:spPr>
            <a:solidFill>
              <a:srgbClr val="007456"/>
            </a:solidFill>
            <a:ln cap="rnd" w="38160">
              <a:solidFill>
                <a:srgbClr val="007456"/>
              </a:solidFill>
              <a:round/>
            </a:ln>
          </c:spPr>
          <c:marker>
            <c:symbol val="circle"/>
            <c:size val="6"/>
            <c:spPr>
              <a:solidFill>
                <a:srgbClr val="007456"/>
              </a:solidFill>
            </c:spPr>
          </c:marker>
          <c:dLbls>
            <c:numFmt formatCode="#,##0.00" sourceLinked="0"/>
            <c:txPr>
              <a:bodyPr wrap="square"/>
              <a:lstStyle/>
              <a:p>
                <a:pPr>
                  <a:defRPr b="0" sz="1197" strike="noStrike" u="none">
                    <a:solidFill>
                      <a:srgbClr val="007456"/>
                    </a:solidFill>
                    <a:uFillTx/>
                    <a:latin typeface="Aptos ExtraBold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eparator>; </c:separator>
            <c:showLeaderLines val="1"/>
            <c:leaderLines>
              <c:spPr>
                <a:ln w="38160">
                  <a:solidFill>
                    <a:srgbClr val="000000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strCache>
            </c:strRef>
          </c:cat>
          <c:val>
            <c:numRef>
              <c:f>1</c:f>
              <c:numCache>
                <c:formatCode>_-* #\ ##0.00_-;\-* #\ ##0.00_-;_-* \-??_-;_-@_-</c:formatCode>
                <c:ptCount val="6"/>
                <c:pt idx="0">
                  <c:v>1</c:v>
                </c:pt>
                <c:pt idx="1">
                  <c:v>1.1</c:v>
                </c:pt>
                <c:pt idx="2">
                  <c:v>1.2</c:v>
                </c:pt>
                <c:pt idx="3">
                  <c:v>1.15</c:v>
                </c:pt>
                <c:pt idx="4">
                  <c:v>1.1</c:v>
                </c:pt>
                <c:pt idx="5">
                  <c:v>1.07</c:v>
                </c:pt>
              </c:numCache>
            </c:numRef>
          </c:val>
          <c:smooth val="1"/>
        </c:ser>
        <c:hiLowLines>
          <c:spPr>
            <a:ln w="0">
              <a:noFill/>
            </a:ln>
          </c:spPr>
        </c:hiLowLines>
        <c:marker val="1"/>
        <c:axId val="96292621"/>
        <c:axId val="29234258"/>
      </c:lineChart>
      <c:catAx>
        <c:axId val="96292621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b="0" sz="1197" strike="noStrike" u="none">
                <a:solidFill>
                  <a:srgbClr val="595959"/>
                </a:solidFill>
                <a:uFillTx/>
                <a:latin typeface="Aptos SemiBold"/>
              </a:defRPr>
            </a:pPr>
          </a:p>
        </c:txPr>
        <c:crossAx val="29234258"/>
        <c:crosses val="autoZero"/>
        <c:auto val="1"/>
        <c:lblAlgn val="ctr"/>
        <c:lblOffset val="100"/>
        <c:noMultiLvlLbl val="0"/>
      </c:catAx>
      <c:valAx>
        <c:axId val="29234258"/>
        <c:scaling>
          <c:orientation val="minMax"/>
        </c:scaling>
        <c:delete val="1"/>
        <c:axPos val="l"/>
        <c:numFmt formatCode="_-* #\ ##0.00_-;\-* #\ ##0.00_-;_-* \-??_-;_-@_-" sourceLinked="1"/>
        <c:majorTickMark val="none"/>
        <c:minorTickMark val="none"/>
        <c:tickLblPos val="nextTo"/>
        <c:spPr>
          <a:ln w="6480">
            <a:solidFill>
              <a:srgbClr val="8b8b8b"/>
            </a:solidFill>
            <a:round/>
          </a:ln>
        </c:spPr>
        <c:txPr>
          <a:bodyPr/>
          <a:lstStyle/>
          <a:p>
            <a:pPr>
              <a:defRPr b="0" sz="1000" strike="noStrike" u="none">
                <a:solidFill>
                  <a:srgbClr val="000000"/>
                </a:solidFill>
                <a:uFillTx/>
                <a:latin typeface="Calibri"/>
              </a:defRPr>
            </a:pPr>
          </a:p>
        </c:txPr>
        <c:crossAx val="96292621"/>
        <c:crossBetween val="between"/>
      </c:valAx>
      <c:spPr>
        <a:noFill/>
        <a:ln w="0">
          <a:noFill/>
        </a:ln>
      </c:spPr>
    </c:plotArea>
    <c:plotVisOnly val="1"/>
    <c:dispBlanksAs val="gap"/>
  </c:chart>
  <c:spPr>
    <a:noFill/>
    <a:ln w="0">
      <a:noFill/>
    </a:ln>
  </c:spPr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barChart>
        <c:barDir val="bar"/>
        <c:grouping val="clustered"/>
        <c:varyColors val="0"/>
        <c:ser>
          <c:idx val="0"/>
          <c:order val="0"/>
          <c:spPr>
            <a:solidFill>
              <a:srgbClr val="808080"/>
            </a:solidFill>
            <a:ln w="0">
              <a:solidFill>
                <a:srgbClr val="808080"/>
              </a:solidFill>
            </a:ln>
          </c:spPr>
          <c:invertIfNegative val="0"/>
          <c:dPt>
            <c:idx val="8"/>
            <c:invertIfNegative val="0"/>
            <c:spPr>
              <a:solidFill>
                <a:srgbClr val="c00000"/>
              </a:solidFill>
              <a:ln w="0">
                <a:solidFill>
                  <a:srgbClr val="c00000"/>
                </a:solidFill>
              </a:ln>
            </c:spPr>
          </c:dPt>
          <c:dLbls>
            <c:numFmt formatCode="_(* #\ ##0.0_);_(* \(#\ ##0.0\);_(* \-??_);_(@_)" sourceLinked="0"/>
            <c:dLbl>
              <c:idx val="8"/>
              <c:numFmt formatCode="_(* #\ ##0.0_);_(* \(#\ ##0.0\);_(* \-??_);_(@_)" sourceLinked="0"/>
              <c:txPr>
                <a:bodyPr wrap="square"/>
                <a:lstStyle/>
                <a:p>
                  <a:pPr>
                    <a:defRPr b="0" sz="1100" strike="noStrike" u="none">
                      <a:solidFill>
                        <a:srgbClr val="ffffff"/>
                      </a:solidFill>
                      <a:uFillTx/>
                      <a:latin typeface="Aptos ExtraBold"/>
                    </a:defRPr>
                  </a:pPr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0" sz="1100" strike="noStrike" u="none">
                    <a:solidFill>
                      <a:srgbClr val="ffffff"/>
                    </a:solidFill>
                    <a:uFillTx/>
                    <a:latin typeface="Aptos ExtraBold"/>
                  </a:defRPr>
                </a:pPr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eparator>; </c:separator>
            <c:showLeaderLines val="1"/>
            <c:leaderLines>
              <c:spPr>
                <a:ln>
                  <a:solidFill>
                    <a:srgbClr val="808080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12"/>
                <c:pt idx="0">
                  <c:v>Latvia</c:v>
                </c:pt>
                <c:pt idx="1">
                  <c:v>Estonia</c:v>
                </c:pt>
                <c:pt idx="2">
                  <c:v>UK</c:v>
                </c:pt>
                <c:pt idx="3">
                  <c:v>Finland</c:v>
                </c:pt>
                <c:pt idx="4">
                  <c:v>Hungary</c:v>
                </c:pt>
                <c:pt idx="5">
                  <c:v>Ireland</c:v>
                </c:pt>
                <c:pt idx="6">
                  <c:v>Slovenia</c:v>
                </c:pt>
                <c:pt idx="7">
                  <c:v>Netherlands</c:v>
                </c:pt>
                <c:pt idx="8">
                  <c:v>Lithuania</c:v>
                </c:pt>
                <c:pt idx="9">
                  <c:v>Poland</c:v>
                </c:pt>
                <c:pt idx="10">
                  <c:v>Portugal</c:v>
                </c:pt>
                <c:pt idx="11">
                  <c:v>Spain</c:v>
                </c:pt>
              </c:strCache>
            </c:strRef>
          </c:cat>
          <c:val>
            <c:numRef>
              <c:f>0</c:f>
              <c:numCache>
                <c:formatCode>_(* #\ ##0.0_);_(* \(#\ ##0.0\);_(* \-??_);_(@_)</c:formatCode>
                <c:ptCount val="12"/>
                <c:pt idx="0">
                  <c:v>1.3</c:v>
                </c:pt>
                <c:pt idx="1">
                  <c:v>1.7</c:v>
                </c:pt>
                <c:pt idx="2">
                  <c:v>1.8</c:v>
                </c:pt>
                <c:pt idx="3">
                  <c:v>1.8</c:v>
                </c:pt>
                <c:pt idx="4">
                  <c:v>2</c:v>
                </c:pt>
                <c:pt idx="5">
                  <c:v>2.1</c:v>
                </c:pt>
                <c:pt idx="6">
                  <c:v>2.1</c:v>
                </c:pt>
                <c:pt idx="7">
                  <c:v>2.2</c:v>
                </c:pt>
                <c:pt idx="8">
                  <c:v>2.3</c:v>
                </c:pt>
                <c:pt idx="9">
                  <c:v>2.3</c:v>
                </c:pt>
                <c:pt idx="10">
                  <c:v>2.4</c:v>
                </c:pt>
                <c:pt idx="11">
                  <c:v>2.6</c:v>
                </c:pt>
              </c:numCache>
            </c:numRef>
          </c:val>
        </c:ser>
        <c:gapWidth val="30"/>
        <c:overlap val="0"/>
        <c:axId val="6247093"/>
        <c:axId val="25731323"/>
      </c:barChart>
      <c:catAx>
        <c:axId val="6247093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3240">
            <a:solidFill>
              <a:srgbClr val="000000"/>
            </a:solidFill>
            <a:round/>
          </a:ln>
        </c:spPr>
        <c:txPr>
          <a:bodyPr/>
          <a:lstStyle/>
          <a:p>
            <a:pPr>
              <a:defRPr b="0" sz="1400" strike="noStrike" u="none">
                <a:solidFill>
                  <a:srgbClr val="595959"/>
                </a:solidFill>
                <a:uFillTx/>
                <a:latin typeface="Aptos SemiBold"/>
              </a:defRPr>
            </a:pPr>
          </a:p>
        </c:txPr>
        <c:crossAx val="25731323"/>
        <c:crosses val="autoZero"/>
        <c:auto val="1"/>
        <c:lblAlgn val="ctr"/>
        <c:lblOffset val="100"/>
        <c:noMultiLvlLbl val="0"/>
      </c:catAx>
      <c:valAx>
        <c:axId val="25731323"/>
        <c:scaling>
          <c:orientation val="minMax"/>
        </c:scaling>
        <c:delete val="1"/>
        <c:axPos val="l"/>
        <c:numFmt formatCode="_(* #\ ##0.0_);_(* \(#\ ##0.0\);_(* \-??_);_(@_)" sourceLinked="1"/>
        <c:majorTickMark val="none"/>
        <c:minorTickMark val="none"/>
        <c:tickLblPos val="nextTo"/>
        <c:spPr>
          <a:ln w="6480">
            <a:solidFill>
              <a:srgbClr val="8b8b8b"/>
            </a:solidFill>
            <a:round/>
          </a:ln>
        </c:spPr>
        <c:txPr>
          <a:bodyPr/>
          <a:lstStyle/>
          <a:p>
            <a:pPr>
              <a:defRPr b="0" sz="1000" strike="noStrike" u="none">
                <a:solidFill>
                  <a:srgbClr val="000000"/>
                </a:solidFill>
                <a:uFillTx/>
                <a:latin typeface="Calibri"/>
              </a:defRPr>
            </a:pPr>
          </a:p>
        </c:txPr>
        <c:crossAx val="6247093"/>
        <c:crossBetween val="between"/>
      </c:valAx>
      <c:spPr>
        <a:noFill/>
        <a:ln w="0">
          <a:noFill/>
        </a:ln>
      </c:spPr>
    </c:plotArea>
    <c:plotVisOnly val="1"/>
    <c:dispBlanksAs val="gap"/>
  </c:chart>
  <c:spPr>
    <a:noFill/>
    <a:ln w="0">
      <a:noFill/>
    </a:ln>
  </c:spPr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barChart>
        <c:barDir val="bar"/>
        <c:grouping val="clustered"/>
        <c:varyColors val="0"/>
        <c:ser>
          <c:idx val="0"/>
          <c:order val="0"/>
          <c:spPr>
            <a:solidFill>
              <a:srgbClr val="d9d9d9"/>
            </a:solidFill>
            <a:ln w="0">
              <a:solidFill>
                <a:srgbClr val="d9d9d9"/>
              </a:solidFill>
            </a:ln>
          </c:spPr>
          <c:invertIfNegative val="0"/>
          <c:dPt>
            <c:idx val="14"/>
            <c:invertIfNegative val="0"/>
            <c:spPr>
              <a:solidFill>
                <a:srgbClr val="007456"/>
              </a:solidFill>
              <a:ln w="0">
                <a:solidFill>
                  <a:srgbClr val="007456"/>
                </a:solidFill>
              </a:ln>
            </c:spPr>
          </c:dPt>
          <c:dPt>
            <c:idx val="21"/>
            <c:invertIfNegative val="0"/>
            <c:spPr>
              <a:solidFill>
                <a:srgbClr val="808080"/>
              </a:solidFill>
              <a:ln w="0">
                <a:solidFill>
                  <a:srgbClr val="808080"/>
                </a:solidFill>
              </a:ln>
            </c:spPr>
          </c:dPt>
          <c:dLbls>
            <c:dLbl>
              <c:idx val="14"/>
              <c:numFmt formatCode="_(* #,##0.00_);_(* \(#,##0.00\);_(* \-??_);_(@_)" sourceLinked="0"/>
              <c:txPr>
                <a:bodyPr wrap="square"/>
                <a:lstStyle/>
                <a:p>
                  <a:pPr>
                    <a:defRPr b="0" sz="900" strike="noStrike" u="none">
                      <a:solidFill>
                        <a:srgbClr val="c00000"/>
                      </a:solidFill>
                      <a:uFillTx/>
                      <a:latin typeface="Aptos ExtraBold"/>
                    </a:defRPr>
                  </a:pPr>
                </a:p>
              </c:txPr>
              <c:tx>
                <c:rich>
                  <a:bodyPr/>
                  <a:p>
                    <a:r>
                      <a:rPr b="0" lang="en-US" sz="900" strike="noStrike" u="none">
                        <a:solidFill>
                          <a:srgbClr val="007456"/>
                        </a:solidFill>
                        <a:uFillTx/>
                        <a:latin typeface="Aptos ExtraBold"/>
                      </a:rPr>
                      <a:t>1.07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21"/>
              <c:numFmt formatCode="_(* #,##0.00_);_(* \(#,##0.00\);_(* \-??_);_(@_)" sourceLinked="0"/>
              <c:txPr>
                <a:bodyPr wrap="square"/>
                <a:lstStyle/>
                <a:p>
                  <a:pPr>
                    <a:defRPr b="0" sz="900" strike="noStrike" u="none">
                      <a:solidFill>
                        <a:srgbClr val="1f4e79"/>
                      </a:solidFill>
                      <a:uFillTx/>
                      <a:latin typeface="Aptos ExtraBold"/>
                    </a:defRPr>
                  </a:pPr>
                </a:p>
              </c:txPr>
              <c:tx>
                <c:rich>
                  <a:bodyPr/>
                  <a:p>
                    <a:fld id="{3DE7CD32-68A5-483D-A6C6-3DA5E73F28DF}" type="VALUE">
                      <a:rPr b="0" lang="en-US" sz="900" strike="noStrike" u="none">
                        <a:solidFill>
                          <a:srgbClr val="808080"/>
                        </a:solidFill>
                        <a:uFillTx/>
                        <a:latin typeface="Aptos ExtraBold"/>
                      </a:rPr>
                      <a:t> 1.20 </a:t>
                    </a:fld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0" sz="900" strike="noStrike" u="none">
                    <a:solidFill>
                      <a:srgbClr val="000000"/>
                    </a:solidFill>
                    <a:uFillTx/>
                    <a:latin typeface="Aptos ExtraBold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leaderLines>
              <c:spPr>
                <a:ln>
                  <a:solidFill>
                    <a:srgbClr val="d9d9d9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33"/>
                <c:pt idx="0">
                  <c:v>Switzerland²</c:v>
                </c:pt>
                <c:pt idx="1">
                  <c:v>France</c:v>
                </c:pt>
                <c:pt idx="2">
                  <c:v>Latvia</c:v>
                </c:pt>
                <c:pt idx="3">
                  <c:v>Finland</c:v>
                </c:pt>
                <c:pt idx="4">
                  <c:v>Estonia</c:v>
                </c:pt>
                <c:pt idx="5">
                  <c:v>Italy</c:v>
                </c:pt>
                <c:pt idx="6">
                  <c:v>Slovenia</c:v>
                </c:pt>
                <c:pt idx="7">
                  <c:v>United Kingdom</c:v>
                </c:pt>
                <c:pt idx="8">
                  <c:v>Norway</c:v>
                </c:pt>
                <c:pt idx="9">
                  <c:v>Slovak Republic</c:v>
                </c:pt>
                <c:pt idx="10">
                  <c:v>Iceland</c:v>
                </c:pt>
                <c:pt idx="11">
                  <c:v>Ireland¹</c:v>
                </c:pt>
                <c:pt idx="12">
                  <c:v>Portugal</c:v>
                </c:pt>
                <c:pt idx="13">
                  <c:v>Korea</c:v>
                </c:pt>
                <c:pt idx="14">
                  <c:v>Lithuania</c:v>
                </c:pt>
                <c:pt idx="15">
                  <c:v>Japan</c:v>
                </c:pt>
                <c:pt idx="16">
                  <c:v>Canada¹</c:v>
                </c:pt>
                <c:pt idx="17">
                  <c:v>Hungary</c:v>
                </c:pt>
                <c:pt idx="18">
                  <c:v>Germany</c:v>
                </c:pt>
                <c:pt idx="19">
                  <c:v>Greece</c:v>
                </c:pt>
                <c:pt idx="20">
                  <c:v>Netherlands</c:v>
                </c:pt>
                <c:pt idx="21">
                  <c:v>OECD32</c:v>
                </c:pt>
                <c:pt idx="22">
                  <c:v>United States¹</c:v>
                </c:pt>
                <c:pt idx="23">
                  <c:v>New Zealand²</c:v>
                </c:pt>
                <c:pt idx="24">
                  <c:v>Czech Republic</c:v>
                </c:pt>
                <c:pt idx="25">
                  <c:v>Poland</c:v>
                </c:pt>
                <c:pt idx="26">
                  <c:v>Australia</c:v>
                </c:pt>
                <c:pt idx="27">
                  <c:v>Spain</c:v>
                </c:pt>
                <c:pt idx="28">
                  <c:v>Israel</c:v>
                </c:pt>
                <c:pt idx="29">
                  <c:v>Belgium</c:v>
                </c:pt>
                <c:pt idx="30">
                  <c:v>Luxembourg</c:v>
                </c:pt>
                <c:pt idx="31">
                  <c:v>Chile¹</c:v>
                </c:pt>
                <c:pt idx="32">
                  <c:v>Mexico</c:v>
                </c:pt>
              </c:strCache>
            </c:strRef>
          </c:cat>
          <c:val>
            <c:numRef>
              <c:f>0</c:f>
              <c:numCache>
                <c:formatCode>_(* #,##0.00_);_(* \(#,##0.00\);_(* \-??_);_(@_)</c:formatCode>
                <c:ptCount val="33"/>
                <c:pt idx="0">
                  <c:v>0.85</c:v>
                </c:pt>
                <c:pt idx="1">
                  <c:v>0.9</c:v>
                </c:pt>
                <c:pt idx="2">
                  <c:v>0.92</c:v>
                </c:pt>
                <c:pt idx="3">
                  <c:v>0.93</c:v>
                </c:pt>
                <c:pt idx="4">
                  <c:v>0.95</c:v>
                </c:pt>
                <c:pt idx="5">
                  <c:v>0.97</c:v>
                </c:pt>
                <c:pt idx="6">
                  <c:v>0.99</c:v>
                </c:pt>
                <c:pt idx="7">
                  <c:v>0.99</c:v>
                </c:pt>
                <c:pt idx="8">
                  <c:v>1.02</c:v>
                </c:pt>
                <c:pt idx="9">
                  <c:v>1.02</c:v>
                </c:pt>
                <c:pt idx="10">
                  <c:v>1.03</c:v>
                </c:pt>
                <c:pt idx="11">
                  <c:v>1.03</c:v>
                </c:pt>
                <c:pt idx="12">
                  <c:v>1.03</c:v>
                </c:pt>
                <c:pt idx="13">
                  <c:v>1.05</c:v>
                </c:pt>
                <c:pt idx="14">
                  <c:v>1.06</c:v>
                </c:pt>
                <c:pt idx="15">
                  <c:v>1.07</c:v>
                </c:pt>
                <c:pt idx="16">
                  <c:v>1.09</c:v>
                </c:pt>
                <c:pt idx="17">
                  <c:v>1.09</c:v>
                </c:pt>
                <c:pt idx="18">
                  <c:v>1.11</c:v>
                </c:pt>
                <c:pt idx="19">
                  <c:v>1.15</c:v>
                </c:pt>
                <c:pt idx="20">
                  <c:v>1.17</c:v>
                </c:pt>
                <c:pt idx="21">
                  <c:v>1.2</c:v>
                </c:pt>
                <c:pt idx="22">
                  <c:v>1.21</c:v>
                </c:pt>
                <c:pt idx="23">
                  <c:v>1.25</c:v>
                </c:pt>
                <c:pt idx="24">
                  <c:v>1.27</c:v>
                </c:pt>
                <c:pt idx="25">
                  <c:v>1.28</c:v>
                </c:pt>
                <c:pt idx="26">
                  <c:v>1.29</c:v>
                </c:pt>
                <c:pt idx="27">
                  <c:v>1.41</c:v>
                </c:pt>
                <c:pt idx="28">
                  <c:v>1.44</c:v>
                </c:pt>
                <c:pt idx="29">
                  <c:v>1.47</c:v>
                </c:pt>
                <c:pt idx="30">
                  <c:v>1.48</c:v>
                </c:pt>
                <c:pt idx="31">
                  <c:v>1.73</c:v>
                </c:pt>
                <c:pt idx="32">
                  <c:v>1.74</c:v>
                </c:pt>
              </c:numCache>
            </c:numRef>
          </c:val>
        </c:ser>
        <c:gapWidth val="50"/>
        <c:overlap val="0"/>
        <c:axId val="74508520"/>
        <c:axId val="72661200"/>
      </c:barChart>
      <c:catAx>
        <c:axId val="7450852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b="0" sz="700" strike="noStrike" u="none">
                <a:solidFill>
                  <a:srgbClr val="000000"/>
                </a:solidFill>
                <a:uFillTx/>
                <a:latin typeface="Aptos SemiBold"/>
              </a:defRPr>
            </a:pPr>
          </a:p>
        </c:txPr>
        <c:crossAx val="72661200"/>
        <c:crosses val="autoZero"/>
        <c:auto val="1"/>
        <c:lblAlgn val="ctr"/>
        <c:lblOffset val="100"/>
        <c:noMultiLvlLbl val="0"/>
      </c:catAx>
      <c:valAx>
        <c:axId val="72661200"/>
        <c:scaling>
          <c:orientation val="minMax"/>
        </c:scaling>
        <c:delete val="0"/>
        <c:axPos val="l"/>
        <c:majorGridlines>
          <c:spPr>
            <a:ln w="3240">
              <a:solidFill>
                <a:srgbClr val="000000">
                  <a:alpha val="52000"/>
                </a:srgbClr>
              </a:solidFill>
              <a:round/>
            </a:ln>
          </c:spPr>
        </c:majorGridlines>
        <c:numFmt formatCode="_(* #,##0.00_);_(* \(#,##0.00\);_(* \-??_);_(@_)" sourceLinked="0"/>
        <c:majorTickMark val="out"/>
        <c:minorTickMark val="none"/>
        <c:tickLblPos val="nextTo"/>
        <c:spPr>
          <a:ln w="6480">
            <a:noFill/>
          </a:ln>
        </c:spPr>
        <c:txPr>
          <a:bodyPr/>
          <a:lstStyle/>
          <a:p>
            <a:pPr>
              <a:defRPr b="0" sz="900" strike="noStrike" u="none">
                <a:solidFill>
                  <a:srgbClr val="808080"/>
                </a:solidFill>
                <a:uFillTx/>
                <a:latin typeface="Aptos SemiBold"/>
              </a:defRPr>
            </a:pPr>
          </a:p>
        </c:txPr>
        <c:crossAx val="74508520"/>
        <c:crosses val="autoZero"/>
        <c:crossBetween val="between"/>
      </c:valAx>
      <c:spPr>
        <a:noFill/>
        <a:ln w="0">
          <a:noFill/>
        </a:ln>
      </c:spPr>
    </c:plotArea>
    <c:plotVisOnly val="1"/>
    <c:dispBlanksAs val="gap"/>
  </c:chart>
  <c:spPr>
    <a:noFill/>
    <a:ln w="0">
      <a:noFill/>
    </a:ln>
  </c:spPr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lineChart>
        <c:grouping val="standar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gydytojai</c:v>
                </c:pt>
              </c:strCache>
            </c:strRef>
          </c:tx>
          <c:spPr>
            <a:solidFill>
              <a:srgbClr val="c00000"/>
            </a:solidFill>
            <a:ln cap="rnd" w="38160">
              <a:solidFill>
                <a:srgbClr val="c00000"/>
              </a:solidFill>
              <a:round/>
            </a:ln>
          </c:spPr>
          <c:marker>
            <c:symbol val="circle"/>
            <c:size val="6"/>
            <c:spPr>
              <a:solidFill>
                <a:srgbClr val="c00000"/>
              </a:solidFill>
            </c:spPr>
          </c:marker>
          <c:dLbls>
            <c:numFmt formatCode="_-* #\ ##0.00_-;\-* #\ ##0.00_-;_-* \-??_-;_-@_-" sourceLinked="0"/>
            <c:txPr>
              <a:bodyPr wrap="square"/>
              <a:lstStyle/>
              <a:p>
                <a:pPr>
                  <a:defRPr b="0" sz="1197" strike="noStrike" u="none">
                    <a:solidFill>
                      <a:srgbClr val="c00000"/>
                    </a:solidFill>
                    <a:uFillTx/>
                    <a:latin typeface="Aptos ExtraBold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eparator>; </c:separator>
            <c:showLeaderLines val="1"/>
            <c:leaderLines>
              <c:spPr>
                <a:ln w="38160">
                  <a:solidFill>
                    <a:srgbClr val="000000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strCache>
            </c:strRef>
          </c:cat>
          <c:val>
            <c:numRef>
              <c:f>0</c:f>
              <c:numCache>
                <c:formatCode>_-* #\ ##0.00_-;\-* #\ ##0.00_-;_-* \-??_-;_-@_-</c:formatCode>
                <c:ptCount val="6"/>
                <c:pt idx="0">
                  <c:v>2</c:v>
                </c:pt>
                <c:pt idx="1">
                  <c:v>2.1</c:v>
                </c:pt>
                <c:pt idx="2">
                  <c:v>2.2</c:v>
                </c:pt>
                <c:pt idx="3">
                  <c:v>2</c:v>
                </c:pt>
                <c:pt idx="4">
                  <c:v>2.1</c:v>
                </c:pt>
                <c:pt idx="5">
                  <c:v>2.36</c:v>
                </c:pt>
              </c:numCache>
            </c:numRef>
          </c:val>
          <c:smooth val="1"/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slaugytojai</c:v>
                </c:pt>
              </c:strCache>
            </c:strRef>
          </c:tx>
          <c:spPr>
            <a:solidFill>
              <a:srgbClr val="007456"/>
            </a:solidFill>
            <a:ln cap="rnd" w="38160">
              <a:solidFill>
                <a:srgbClr val="007456"/>
              </a:solidFill>
              <a:round/>
            </a:ln>
          </c:spPr>
          <c:marker>
            <c:symbol val="circle"/>
            <c:size val="6"/>
            <c:spPr>
              <a:solidFill>
                <a:srgbClr val="007456"/>
              </a:solidFill>
            </c:spPr>
          </c:marker>
          <c:dLbls>
            <c:numFmt formatCode="#,##0.00" sourceLinked="0"/>
            <c:txPr>
              <a:bodyPr wrap="square"/>
              <a:lstStyle/>
              <a:p>
                <a:pPr>
                  <a:defRPr b="0" sz="1197" strike="noStrike" u="none">
                    <a:solidFill>
                      <a:srgbClr val="007456"/>
                    </a:solidFill>
                    <a:uFillTx/>
                    <a:latin typeface="Aptos ExtraBold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eparator>; </c:separator>
            <c:showLeaderLines val="1"/>
            <c:leaderLines>
              <c:spPr>
                <a:ln w="38160">
                  <a:solidFill>
                    <a:srgbClr val="000000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strCache>
            </c:strRef>
          </c:cat>
          <c:val>
            <c:numRef>
              <c:f>1</c:f>
              <c:numCache>
                <c:formatCode>_-* #\ ##0.00_-;\-* #\ ##0.00_-;_-* \-??_-;_-@_-</c:formatCode>
                <c:ptCount val="6"/>
                <c:pt idx="0">
                  <c:v>1</c:v>
                </c:pt>
                <c:pt idx="1">
                  <c:v>1.1</c:v>
                </c:pt>
                <c:pt idx="2">
                  <c:v>1.2</c:v>
                </c:pt>
                <c:pt idx="3">
                  <c:v>1.15</c:v>
                </c:pt>
                <c:pt idx="4">
                  <c:v>1.1</c:v>
                </c:pt>
                <c:pt idx="5">
                  <c:v>1.07</c:v>
                </c:pt>
              </c:numCache>
            </c:numRef>
          </c:val>
          <c:smooth val="1"/>
        </c:ser>
        <c:hiLowLines>
          <c:spPr>
            <a:ln w="0">
              <a:noFill/>
            </a:ln>
          </c:spPr>
        </c:hiLowLines>
        <c:marker val="1"/>
        <c:axId val="83691714"/>
        <c:axId val="20899799"/>
      </c:lineChart>
      <c:catAx>
        <c:axId val="8369171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b="0" sz="1197" strike="noStrike" u="none">
                <a:solidFill>
                  <a:srgbClr val="595959"/>
                </a:solidFill>
                <a:uFillTx/>
                <a:latin typeface="Aptos SemiBold"/>
              </a:defRPr>
            </a:pPr>
          </a:p>
        </c:txPr>
        <c:crossAx val="20899799"/>
        <c:crosses val="autoZero"/>
        <c:auto val="1"/>
        <c:lblAlgn val="ctr"/>
        <c:lblOffset val="100"/>
        <c:noMultiLvlLbl val="0"/>
      </c:catAx>
      <c:valAx>
        <c:axId val="20899799"/>
        <c:scaling>
          <c:orientation val="minMax"/>
        </c:scaling>
        <c:delete val="1"/>
        <c:axPos val="l"/>
        <c:numFmt formatCode="_-* #\ ##0.00_-;\-* #\ ##0.00_-;_-* \-??_-;_-@_-" sourceLinked="1"/>
        <c:majorTickMark val="none"/>
        <c:minorTickMark val="none"/>
        <c:tickLblPos val="nextTo"/>
        <c:spPr>
          <a:ln w="6480">
            <a:solidFill>
              <a:srgbClr val="8b8b8b"/>
            </a:solidFill>
            <a:round/>
          </a:ln>
        </c:spPr>
        <c:txPr>
          <a:bodyPr/>
          <a:lstStyle/>
          <a:p>
            <a:pPr>
              <a:defRPr b="0" sz="1000" strike="noStrike" u="none">
                <a:solidFill>
                  <a:srgbClr val="000000"/>
                </a:solidFill>
                <a:uFillTx/>
                <a:latin typeface="Calibri"/>
              </a:defRPr>
            </a:pPr>
          </a:p>
        </c:txPr>
        <c:crossAx val="83691714"/>
        <c:crossBetween val="between"/>
      </c:valAx>
      <c:spPr>
        <a:noFill/>
        <a:ln w="0">
          <a:noFill/>
        </a:ln>
      </c:spPr>
    </c:plotArea>
    <c:plotVisOnly val="1"/>
    <c:dispBlanksAs val="gap"/>
  </c:chart>
  <c:spPr>
    <a:noFill/>
    <a:ln w="0">
      <a:noFill/>
    </a:ln>
  </c:spPr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0" sz="1300" strike="noStrike" u="none">
                <a:solidFill>
                  <a:srgbClr val="000000"/>
                </a:solidFill>
                <a:uFillTx/>
                <a:latin typeface="Arial"/>
              </a:defRPr>
            </a:pPr>
            <a:r>
              <a:rPr b="1" sz="1200" strike="noStrike" u="none">
                <a:solidFill>
                  <a:srgbClr val="ffffff"/>
                </a:solidFill>
                <a:uFillTx/>
                <a:latin typeface="Calibri"/>
              </a:rPr>
              <a:t>Vidutinė tikėtina gyvenimo trukmė</a:t>
            </a:r>
          </a:p>
        </c:rich>
      </c:tx>
      <c:overlay val="0"/>
      <c:spPr>
        <a:noFill/>
        <a:ln w="0">
          <a:noFill/>
        </a:ln>
      </c:spPr>
    </c:title>
    <c:autoTitleDeleted val="0"/>
    <c:plotArea>
      <c:lineChart>
        <c:grouping val="standar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Vidutinė tikėtina gyvenimo trukmė</c:v>
                </c:pt>
              </c:strCache>
            </c:strRef>
          </c:tx>
          <c:spPr>
            <a:solidFill>
              <a:srgbClr val="ffc000"/>
            </a:solidFill>
            <a:ln cap="rnd" w="25560">
              <a:solidFill>
                <a:srgbClr val="ffc000"/>
              </a:solidFill>
              <a:round/>
            </a:ln>
          </c:spPr>
          <c:marker>
            <c:symbol val="circle"/>
            <c:size val="6"/>
            <c:spPr>
              <a:solidFill>
                <a:srgbClr val="ffc000"/>
              </a:solidFill>
            </c:spPr>
          </c:marker>
          <c:dLbls>
            <c:numFmt formatCode="#,##0.0" sourceLinked="0"/>
            <c:txPr>
              <a:bodyPr wrap="square"/>
              <a:lstStyle/>
              <a:p>
                <a:pPr>
                  <a:defRPr b="1" sz="900" strike="noStrike" u="none">
                    <a:solidFill>
                      <a:srgbClr val="ffffff"/>
                    </a:solidFill>
                    <a:uFillTx/>
                    <a:latin typeface="Calibri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eparator>; </c:separator>
            <c:showLeaderLines val="1"/>
            <c:leaderLines>
              <c:spPr>
                <a:ln w="25560">
                  <a:solidFill>
                    <a:srgbClr val="000000"/>
                  </a:solidFill>
                </a:ln>
              </c:spPr>
            </c:leaderLines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6"/>
                <c:pt idx="0">
                  <c:v>76</c:v>
                </c:pt>
                <c:pt idx="1">
                  <c:v>76.5</c:v>
                </c:pt>
                <c:pt idx="2">
                  <c:v>75.2</c:v>
                </c:pt>
                <c:pt idx="3">
                  <c:v>74.2</c:v>
                </c:pt>
                <c:pt idx="4">
                  <c:v>75.8</c:v>
                </c:pt>
                <c:pt idx="5">
                  <c:v>77.3</c:v>
                </c:pt>
              </c:numCache>
            </c:numRef>
          </c:val>
          <c:smooth val="1"/>
        </c:ser>
        <c:hiLowLines>
          <c:spPr>
            <a:ln w="0">
              <a:noFill/>
            </a:ln>
          </c:spPr>
        </c:hiLowLines>
        <c:marker val="1"/>
        <c:axId val="90696332"/>
        <c:axId val="2428738"/>
      </c:lineChart>
      <c:catAx>
        <c:axId val="9069633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b="1" sz="900" strike="noStrike" u="none">
                <a:solidFill>
                  <a:srgbClr val="ffffff"/>
                </a:solidFill>
                <a:uFillTx/>
                <a:latin typeface="Calibri"/>
              </a:defRPr>
            </a:pPr>
          </a:p>
        </c:txPr>
        <c:crossAx val="2428738"/>
        <c:crosses val="autoZero"/>
        <c:auto val="1"/>
        <c:lblAlgn val="ctr"/>
        <c:lblOffset val="100"/>
        <c:noMultiLvlLbl val="0"/>
      </c:catAx>
      <c:valAx>
        <c:axId val="2428738"/>
        <c:scaling>
          <c:orientation val="minMax"/>
          <c:max val="79"/>
          <c:min val="73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 w="6480">
            <a:noFill/>
          </a:ln>
        </c:spPr>
        <c:txPr>
          <a:bodyPr/>
          <a:lstStyle/>
          <a:p>
            <a:pPr>
              <a:defRPr b="1" sz="900" strike="noStrike" u="none">
                <a:solidFill>
                  <a:srgbClr val="ffffff"/>
                </a:solidFill>
                <a:uFillTx/>
                <a:latin typeface="Calibri"/>
              </a:defRPr>
            </a:pPr>
          </a:p>
        </c:txPr>
        <c:crossAx val="90696332"/>
        <c:crosses val="autoZero"/>
        <c:crossBetween val="between"/>
        <c:majorUnit val="1"/>
      </c:valAx>
      <c:spPr>
        <a:noFill/>
        <a:ln w="0">
          <a:noFill/>
        </a:ln>
      </c:spPr>
    </c:plotArea>
    <c:plotVisOnly val="1"/>
    <c:dispBlanksAs val="gap"/>
  </c:chart>
  <c:spPr>
    <a:noFill/>
    <a:ln w="0">
      <a:noFill/>
    </a:ln>
  </c:spPr>
</c:chartSpace>
</file>

<file path=ppt/drawings/drawing1.xml><?xml version="1.0" encoding="utf-8"?>
<c:userShapes xmlns:cdr="http://schemas.openxmlformats.org/drawingml/2006/chartDrawing" xmlns:a="http://schemas.openxmlformats.org/drawingml/2006/main" xmlns:c="http://schemas.openxmlformats.org/drawingml/2006/chart" xmlns:r="http://schemas.openxmlformats.org/officeDocument/2006/relationships">
  <cdr:relSizeAnchor>
    <cdr:from>
      <cdr:x>0.315644111264549</cdr:x>
      <cdr:y>0.426314426314426</cdr:y>
    </cdr:from>
    <cdr:to>
      <cdr:x>0.359439731702505</cdr:x>
      <cdr:y>0.498230164896832</cdr:y>
    </cdr:to>
    <cdr:sp>
      <cdr:nvSpPr>
        <cdr:cNvPr id="373" name="TextBox 1"/>
        <cdr:cNvSpPr/>
      </cdr:nvSpPr>
      <cdr:spPr>
        <a:xfrm>
          <a:off x="1152000" y="1777680"/>
          <a:ext cx="159840" cy="299880"/>
        </a:xfrm>
        <a:prstGeom prst="rect">
          <a:avLst/>
        </a:prstGeom>
        <a:noFill/>
        <a:ln w="0">
          <a:noFill/>
        </a:ln>
      </cdr:spPr>
      <cdr:style>
        <a:lnRef idx="0"/>
        <a:fillRef idx="0"/>
        <a:effectRef idx="0"/>
        <a:fontRef idx="minor"/>
      </cdr:style>
      <cdr:txBody>
        <a:bodyPr vertOverflow="clip" lIns="90000" rIns="90000" tIns="45000" bIns="45000" anchor="t">
          <a:noAutofit/>
        </a:bodyPr>
        <a:p>
          <a:pPr>
            <a:lnSpc>
              <a:spcPct val="100000"/>
            </a:lnSpc>
          </a:pPr>
          <a:endParaRPr b="0" lang="lt-LT" sz="1100" strike="noStrike" u="none">
            <a:solidFill>
              <a:srgbClr val="000000"/>
            </a:solidFill>
            <a:uFillTx/>
            <a:latin typeface="Times New Roman"/>
          </a:endParaRPr>
        </a:p>
      </cdr:txBody>
    </cdr:sp>
  </cdr:relSizeAnchor>
  <cdr:relSizeAnchor>
    <cdr:from>
      <cdr:x>0.329552179917143</cdr:x>
      <cdr:y>0.305792972459639</cdr:y>
    </cdr:from>
    <cdr:to>
      <cdr:x>0.371079108305386</cdr:x>
      <cdr:y>0.379780713114046</cdr:y>
    </cdr:to>
    <cdr:sp>
      <cdr:nvSpPr>
        <cdr:cNvPr id="374" name="TextBox 2"/>
        <cdr:cNvSpPr/>
      </cdr:nvSpPr>
      <cdr:spPr>
        <a:xfrm>
          <a:off x="1202760" y="1275120"/>
          <a:ext cx="151560" cy="308520"/>
        </a:xfrm>
        <a:prstGeom prst="rect">
          <a:avLst/>
        </a:prstGeom>
        <a:noFill/>
        <a:ln w="0">
          <a:noFill/>
        </a:ln>
      </cdr:spPr>
      <cdr:style>
        <a:lnRef idx="0"/>
        <a:fillRef idx="0"/>
        <a:effectRef idx="0"/>
        <a:fontRef idx="minor"/>
      </cdr:style>
      <cdr:txBody>
        <a:bodyPr vertOverflow="clip" lIns="90000" rIns="90000" tIns="45000" bIns="45000" anchor="t">
          <a:noAutofit/>
        </a:bodyPr>
        <a:p>
          <a:pPr>
            <a:lnSpc>
              <a:spcPct val="100000"/>
            </a:lnSpc>
          </a:pPr>
          <a:endParaRPr b="0" lang="lt-LT" sz="1100" strike="noStrike" u="none">
            <a:solidFill>
              <a:srgbClr val="000000"/>
            </a:solidFill>
            <a:uFillTx/>
            <a:latin typeface="Times New Roman"/>
          </a:endParaRPr>
        </a:p>
      </cdr:txBody>
    </cdr:sp>
  </cdr:relSizeAnchor>
  <cdr:relSizeAnchor>
    <cdr:from>
      <cdr:x>0.797198658512527</cdr:x>
      <cdr:y>0.148666148666149</cdr:y>
    </cdr:from>
    <cdr:to>
      <cdr:x>0.970112448214638</cdr:x>
      <cdr:y>0.23983423983424</cdr:y>
    </cdr:to>
    <cdr:sp>
      <cdr:nvSpPr>
        <cdr:cNvPr id="375" name="TextBox 6"/>
        <cdr:cNvSpPr/>
      </cdr:nvSpPr>
      <cdr:spPr>
        <a:xfrm>
          <a:off x="2909520" y="619920"/>
          <a:ext cx="631080" cy="380160"/>
        </a:xfrm>
        <a:prstGeom prst="rect">
          <a:avLst/>
        </a:prstGeom>
        <a:noFill/>
        <a:ln w="0">
          <a:noFill/>
        </a:ln>
      </cdr:spPr>
      <cdr:style>
        <a:lnRef idx="0"/>
        <a:fillRef idx="0"/>
        <a:effectRef idx="0"/>
        <a:fontRef idx="minor"/>
      </cdr:style>
      <cdr:txBody>
        <a:bodyPr vertOverflow="clip" lIns="90000" rIns="90000" tIns="45000" bIns="45000" anchor="t">
          <a:noAutofit/>
        </a:bodyPr>
        <a:p>
          <a:pPr>
            <a:lnSpc>
              <a:spcPct val="100000"/>
            </a:lnSpc>
          </a:pPr>
          <a:r>
            <a:rPr b="1" lang="lt-LT" sz="1050" strike="noStrike" u="none">
              <a:solidFill>
                <a:schemeClr val="lt1"/>
              </a:solidFill>
              <a:uFillTx/>
              <a:latin typeface="Aptos extraBold "/>
            </a:rPr>
            <a:t>+6%</a:t>
          </a:r>
          <a:endParaRPr b="0" sz="1050" strike="noStrike" u="none">
            <a:solidFill>
              <a:srgbClr val="000000"/>
            </a:solidFill>
            <a:uFillTx/>
            <a:latin typeface="Times New Roman"/>
          </a:endParaRPr>
        </a:p>
      </cdr:txBody>
    </cdr:sp>
  </cdr:relSizeAnchor>
  <cdr:relSizeAnchor>
    <cdr:from>
      <cdr:x>0.637502465969619</cdr:x>
      <cdr:y>0.197703531036864</cdr:y>
    </cdr:from>
    <cdr:to>
      <cdr:x>0.771749852041823</cdr:x>
      <cdr:y>0.277216610549944</cdr:y>
    </cdr:to>
    <cdr:sp>
      <cdr:nvSpPr>
        <cdr:cNvPr id="376" name="TextBox 7"/>
        <cdr:cNvSpPr/>
      </cdr:nvSpPr>
      <cdr:spPr>
        <a:xfrm>
          <a:off x="2326680" y="824400"/>
          <a:ext cx="489960" cy="331560"/>
        </a:xfrm>
        <a:prstGeom prst="rect">
          <a:avLst/>
        </a:prstGeom>
        <a:noFill/>
        <a:ln w="0">
          <a:noFill/>
        </a:ln>
      </cdr:spPr>
      <cdr:style>
        <a:lnRef idx="0"/>
        <a:fillRef idx="0"/>
        <a:effectRef idx="0"/>
        <a:fontRef idx="minor"/>
      </cdr:style>
      <cdr:txBody>
        <a:bodyPr vertOverflow="clip" lIns="90000" rIns="90000" tIns="45000" bIns="45000" anchor="t">
          <a:noAutofit/>
        </a:bodyPr>
        <a:p>
          <a:pPr>
            <a:lnSpc>
              <a:spcPct val="100000"/>
            </a:lnSpc>
          </a:pPr>
          <a:r>
            <a:rPr b="1" lang="lt-LT" sz="1000" strike="noStrike" u="none">
              <a:solidFill>
                <a:schemeClr val="lt1"/>
              </a:solidFill>
              <a:uFillTx/>
              <a:latin typeface="Aptos extraBold "/>
            </a:rPr>
            <a:t>+7%</a:t>
          </a:r>
          <a:endParaRPr b="0" sz="1000" strike="noStrike" u="none">
            <a:solidFill>
              <a:srgbClr val="000000"/>
            </a:solidFill>
            <a:uFillTx/>
            <a:latin typeface="Times New Roman"/>
          </a:endParaRPr>
        </a:p>
      </cdr:txBody>
    </cdr:sp>
  </cdr:relSizeAnchor>
</c:userShapes>
</file>

<file path=ppt/drawings/drawing2.xml><?xml version="1.0" encoding="utf-8"?>
<c:userShapes xmlns:cdr="http://schemas.openxmlformats.org/drawingml/2006/chartDrawing" xmlns:a="http://schemas.openxmlformats.org/drawingml/2006/main" xmlns:c="http://schemas.openxmlformats.org/drawingml/2006/chart" xmlns:r="http://schemas.openxmlformats.org/officeDocument/2006/relationships">
  <cdr:relSizeAnchor>
    <cdr:from>
      <cdr:x>0.300370065789474</cdr:x>
      <cdr:y>0.631945055912653</cdr:y>
    </cdr:from>
    <cdr:to>
      <cdr:x>0.455592105263158</cdr:x>
      <cdr:y>0.706524610372458</cdr:y>
    </cdr:to>
    <cdr:sp>
      <cdr:nvSpPr>
        <cdr:cNvPr id="381" name="TextBox 1"/>
        <cdr:cNvSpPr/>
      </cdr:nvSpPr>
      <cdr:spPr>
        <a:xfrm>
          <a:off x="1051920" y="2583720"/>
          <a:ext cx="543600" cy="304920"/>
        </a:xfrm>
        <a:prstGeom prst="rect">
          <a:avLst/>
        </a:prstGeom>
        <a:noFill/>
        <a:ln w="0">
          <a:noFill/>
        </a:ln>
      </cdr:spPr>
      <cdr:style>
        <a:lnRef idx="0"/>
        <a:fillRef idx="0"/>
        <a:effectRef idx="0"/>
        <a:fontRef idx="minor"/>
      </cdr:style>
      <cdr:txBody>
        <a:bodyPr vertOverflow="clip" lIns="90000" rIns="90000" tIns="45000" bIns="45000" anchor="t">
          <a:noAutofit/>
        </a:bodyPr>
        <a:p>
          <a:pPr>
            <a:lnSpc>
              <a:spcPct val="100000"/>
            </a:lnSpc>
          </a:pPr>
          <a:r>
            <a:rPr b="1" lang="lt-LT" sz="1100" strike="noStrike" u="none">
              <a:solidFill>
                <a:schemeClr val="lt1"/>
              </a:solidFill>
              <a:uFillTx/>
              <a:latin typeface="Aptos extraBold "/>
            </a:rPr>
            <a:t>+1</a:t>
          </a:r>
          <a:r>
            <a:rPr b="1" lang="en-US" sz="1100" strike="noStrike" u="none">
              <a:solidFill>
                <a:schemeClr val="lt1"/>
              </a:solidFill>
              <a:uFillTx/>
              <a:latin typeface="Aptos extraBold "/>
            </a:rPr>
            <a:t>1</a:t>
          </a:r>
          <a:r>
            <a:rPr b="1" lang="lt-LT" sz="1100" strike="noStrike" u="none">
              <a:solidFill>
                <a:schemeClr val="lt1"/>
              </a:solidFill>
              <a:uFillTx/>
              <a:latin typeface="Aptos extraBold "/>
            </a:rPr>
            <a:t>%</a:t>
          </a:r>
          <a:endParaRPr b="0" sz="1100" strike="noStrike" u="none">
            <a:solidFill>
              <a:srgbClr val="000000"/>
            </a:solidFill>
            <a:uFillTx/>
            <a:latin typeface="Times New Roman"/>
          </a:endParaRPr>
        </a:p>
      </cdr:txBody>
    </cdr:sp>
  </cdr:relSizeAnchor>
  <cdr:relSizeAnchor>
    <cdr:from>
      <cdr:x>0.478618421052632</cdr:x>
      <cdr:y>0.631945055912653</cdr:y>
    </cdr:from>
    <cdr:to>
      <cdr:x>0.633840460526316</cdr:x>
      <cdr:y>0.706524610372458</cdr:y>
    </cdr:to>
    <cdr:sp>
      <cdr:nvSpPr>
        <cdr:cNvPr id="382" name="TextBox 2"/>
        <cdr:cNvSpPr/>
      </cdr:nvSpPr>
      <cdr:spPr>
        <a:xfrm>
          <a:off x="1676160" y="2583720"/>
          <a:ext cx="543600" cy="304920"/>
        </a:xfrm>
        <a:prstGeom prst="rect">
          <a:avLst/>
        </a:prstGeom>
        <a:noFill/>
        <a:ln w="0">
          <a:noFill/>
        </a:ln>
      </cdr:spPr>
      <cdr:style>
        <a:lnRef idx="0"/>
        <a:fillRef idx="0"/>
        <a:effectRef idx="0"/>
        <a:fontRef idx="minor"/>
      </cdr:style>
      <cdr:txBody>
        <a:bodyPr vertOverflow="clip" lIns="90000" rIns="90000" tIns="45000" bIns="45000" anchor="t">
          <a:noAutofit/>
        </a:bodyPr>
        <a:p>
          <a:pPr>
            <a:lnSpc>
              <a:spcPct val="100000"/>
            </a:lnSpc>
          </a:pPr>
          <a:r>
            <a:rPr b="1" lang="lt-LT" sz="1100" strike="noStrike" u="none">
              <a:solidFill>
                <a:schemeClr val="lt1"/>
              </a:solidFill>
              <a:uFillTx/>
              <a:latin typeface="Aptos extraBold "/>
            </a:rPr>
            <a:t>+8%</a:t>
          </a:r>
          <a:endParaRPr b="0" sz="1100" strike="noStrike" u="none">
            <a:solidFill>
              <a:srgbClr val="000000"/>
            </a:solidFill>
            <a:uFillTx/>
            <a:latin typeface="Times New Roman"/>
          </a:endParaRPr>
        </a:p>
      </cdr:txBody>
    </cdr:sp>
  </cdr:relSizeAnchor>
  <cdr:relSizeAnchor>
    <cdr:from>
      <cdr:x>0.809827302631579</cdr:x>
      <cdr:y>0.631945055912653</cdr:y>
    </cdr:from>
    <cdr:to>
      <cdr:x>0.965049342105263</cdr:x>
      <cdr:y>0.706524610372458</cdr:y>
    </cdr:to>
    <cdr:sp>
      <cdr:nvSpPr>
        <cdr:cNvPr id="383" name="TextBox 3"/>
        <cdr:cNvSpPr/>
      </cdr:nvSpPr>
      <cdr:spPr>
        <a:xfrm>
          <a:off x="2836080" y="2583720"/>
          <a:ext cx="543600" cy="304920"/>
        </a:xfrm>
        <a:prstGeom prst="rect">
          <a:avLst/>
        </a:prstGeom>
        <a:noFill/>
        <a:ln w="0">
          <a:noFill/>
        </a:ln>
      </cdr:spPr>
      <cdr:style>
        <a:lnRef idx="0"/>
        <a:fillRef idx="0"/>
        <a:effectRef idx="0"/>
        <a:fontRef idx="minor"/>
      </cdr:style>
      <cdr:txBody>
        <a:bodyPr vertOverflow="clip" lIns="90000" rIns="90000" tIns="45000" bIns="45000" anchor="t">
          <a:noAutofit/>
        </a:bodyPr>
        <a:p>
          <a:pPr>
            <a:lnSpc>
              <a:spcPct val="100000"/>
            </a:lnSpc>
          </a:pPr>
          <a:r>
            <a:rPr b="1" lang="lt-LT" sz="1100" strike="noStrike" u="none">
              <a:solidFill>
                <a:schemeClr val="lt1"/>
              </a:solidFill>
              <a:uFillTx/>
              <a:latin typeface="Aptos extraBold "/>
            </a:rPr>
            <a:t>+5%</a:t>
          </a:r>
          <a:endParaRPr b="0" sz="1100" strike="noStrike" u="none">
            <a:solidFill>
              <a:srgbClr val="000000"/>
            </a:solidFill>
            <a:uFillTx/>
            <a:latin typeface="Times New Roman"/>
          </a:endParaRPr>
        </a:p>
      </cdr:txBody>
    </cdr:sp>
  </cdr:relSizeAnchor>
  <cdr:relSizeAnchor>
    <cdr:from>
      <cdr:x>0.637232730263158</cdr:x>
      <cdr:y>0.631945055912653</cdr:y>
    </cdr:from>
    <cdr:to>
      <cdr:x>0.792454769736842</cdr:x>
      <cdr:y>0.706524610372458</cdr:y>
    </cdr:to>
    <cdr:sp>
      <cdr:nvSpPr>
        <cdr:cNvPr id="384" name="TextBox 4"/>
        <cdr:cNvSpPr/>
      </cdr:nvSpPr>
      <cdr:spPr>
        <a:xfrm>
          <a:off x="2231640" y="2583720"/>
          <a:ext cx="543600" cy="304920"/>
        </a:xfrm>
        <a:prstGeom prst="rect">
          <a:avLst/>
        </a:prstGeom>
        <a:noFill/>
        <a:ln w="0">
          <a:noFill/>
        </a:ln>
      </cdr:spPr>
      <cdr:style>
        <a:lnRef idx="0"/>
        <a:fillRef idx="0"/>
        <a:effectRef idx="0"/>
        <a:fontRef idx="minor"/>
      </cdr:style>
      <cdr:txBody>
        <a:bodyPr vertOverflow="clip" lIns="90000" rIns="90000" tIns="45000" bIns="45000" anchor="t">
          <a:noAutofit/>
        </a:bodyPr>
        <a:p>
          <a:pPr>
            <a:lnSpc>
              <a:spcPct val="100000"/>
            </a:lnSpc>
          </a:pPr>
          <a:r>
            <a:rPr b="1" lang="lt-LT" sz="1100" strike="noStrike" u="none">
              <a:solidFill>
                <a:schemeClr val="lt1"/>
              </a:solidFill>
              <a:uFillTx/>
              <a:latin typeface="Aptos extraBold "/>
            </a:rPr>
            <a:t>+7%</a:t>
          </a:r>
          <a:endParaRPr b="0" sz="1100" strike="noStrike" u="none">
            <a:solidFill>
              <a:srgbClr val="000000"/>
            </a:solidFill>
            <a:uFillTx/>
            <a:latin typeface="Times New Roman"/>
          </a:endParaRPr>
        </a:p>
      </cdr:txBody>
    </cdr:sp>
  </cdr:relSizeAnchor>
</c:userShapes>
</file>

<file path=ppt/drawings/drawing3.xml><?xml version="1.0" encoding="utf-8"?>
<c:userShapes xmlns:cdr="http://schemas.openxmlformats.org/drawingml/2006/chartDrawing" xmlns:a="http://schemas.openxmlformats.org/drawingml/2006/main" xmlns:c="http://schemas.openxmlformats.org/drawingml/2006/chart" xmlns:r="http://schemas.openxmlformats.org/officeDocument/2006/relationships">
  <cdr:relSizeAnchor>
    <cdr:from>
      <cdr:x>0.315644111264549</cdr:x>
      <cdr:y>0.426309378806334</cdr:y>
    </cdr:from>
    <cdr:to>
      <cdr:x>0.359439731702505</cdr:x>
      <cdr:y>0.498172959805116</cdr:y>
    </cdr:to>
    <cdr:sp>
      <cdr:nvSpPr>
        <cdr:cNvPr id="389" name="TextBox 1"/>
        <cdr:cNvSpPr/>
      </cdr:nvSpPr>
      <cdr:spPr>
        <a:xfrm>
          <a:off x="1152000" y="1764000"/>
          <a:ext cx="159840" cy="297360"/>
        </a:xfrm>
        <a:prstGeom prst="rect">
          <a:avLst/>
        </a:prstGeom>
        <a:noFill/>
        <a:ln w="0">
          <a:noFill/>
        </a:ln>
      </cdr:spPr>
      <cdr:style>
        <a:lnRef idx="0"/>
        <a:fillRef idx="0"/>
        <a:effectRef idx="0"/>
        <a:fontRef idx="minor"/>
      </cdr:style>
      <cdr:txBody>
        <a:bodyPr vertOverflow="clip" lIns="90000" rIns="90000" tIns="45000" bIns="45000" anchor="t">
          <a:noAutofit/>
        </a:bodyPr>
        <a:p>
          <a:pPr>
            <a:lnSpc>
              <a:spcPct val="100000"/>
            </a:lnSpc>
          </a:pPr>
          <a:endParaRPr b="0" lang="lt-LT" sz="1100" strike="noStrike" u="none">
            <a:solidFill>
              <a:srgbClr val="000000"/>
            </a:solidFill>
            <a:uFillTx/>
            <a:latin typeface="Times New Roman"/>
          </a:endParaRPr>
        </a:p>
      </cdr:txBody>
    </cdr:sp>
  </cdr:relSizeAnchor>
  <cdr:relSizeAnchor>
    <cdr:from>
      <cdr:x>0.329552179917143</cdr:x>
      <cdr:y>0.305724725943971</cdr:y>
    </cdr:from>
    <cdr:to>
      <cdr:x>0.371079108305386</cdr:x>
      <cdr:y>0.379676352879763</cdr:y>
    </cdr:to>
    <cdr:sp>
      <cdr:nvSpPr>
        <cdr:cNvPr id="390" name="TextBox 2"/>
        <cdr:cNvSpPr/>
      </cdr:nvSpPr>
      <cdr:spPr>
        <a:xfrm>
          <a:off x="1202760" y="1265040"/>
          <a:ext cx="151560" cy="306000"/>
        </a:xfrm>
        <a:prstGeom prst="rect">
          <a:avLst/>
        </a:prstGeom>
        <a:noFill/>
        <a:ln w="0">
          <a:noFill/>
        </a:ln>
      </cdr:spPr>
      <cdr:style>
        <a:lnRef idx="0"/>
        <a:fillRef idx="0"/>
        <a:effectRef idx="0"/>
        <a:fontRef idx="minor"/>
      </cdr:style>
      <cdr:txBody>
        <a:bodyPr vertOverflow="clip" lIns="90000" rIns="90000" tIns="45000" bIns="45000" anchor="t">
          <a:noAutofit/>
        </a:bodyPr>
        <a:p>
          <a:pPr>
            <a:lnSpc>
              <a:spcPct val="100000"/>
            </a:lnSpc>
          </a:pPr>
          <a:endParaRPr b="0" lang="lt-LT" sz="1100" strike="noStrike" u="none">
            <a:solidFill>
              <a:srgbClr val="000000"/>
            </a:solidFill>
            <a:uFillTx/>
            <a:latin typeface="Times New Roman"/>
          </a:endParaRPr>
        </a:p>
      </cdr:txBody>
    </cdr:sp>
  </cdr:relSizeAnchor>
</c:userShape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4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sldImg"/>
          </p:nvPr>
        </p:nvSpPr>
        <p:spPr>
          <a:xfrm>
            <a:off x="0" y="76428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1800" strike="noStrike" u="none">
                <a:solidFill>
                  <a:schemeClr val="dk1"/>
                </a:solidFill>
                <a:uFillTx/>
                <a:latin typeface="Aptos"/>
              </a:rPr>
              <a:t>Click to move the slide</a:t>
            </a:r>
            <a:endParaRPr b="0" lang="en-US" sz="1800" strike="noStrike" u="none">
              <a:solidFill>
                <a:schemeClr val="dk1"/>
              </a:solidFill>
              <a:uFillTx/>
              <a:latin typeface="Aptos"/>
            </a:endParaRPr>
          </a:p>
        </p:txBody>
      </p:sp>
      <p:sp>
        <p:nvSpPr>
          <p:cNvPr id="210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None/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Click to edit the notes format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11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&lt;header&gt;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12" name="PlaceHolder 4"/>
          <p:cNvSpPr>
            <a:spLocks noGrp="1"/>
          </p:cNvSpPr>
          <p:nvPr>
            <p:ph type="dt" idx="100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13" name="PlaceHolder 5"/>
          <p:cNvSpPr>
            <a:spLocks noGrp="1"/>
          </p:cNvSpPr>
          <p:nvPr>
            <p:ph type="ftr" idx="101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14" name="PlaceHolder 6"/>
          <p:cNvSpPr>
            <a:spLocks noGrp="1"/>
          </p:cNvSpPr>
          <p:nvPr>
            <p:ph type="sldNum" idx="102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buNone/>
            </a:pPr>
            <a:fld id="{BB6FF18B-61CF-42B8-AE36-256E38C420F5}" type="slidenum"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41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17" name="PlaceHolder 3"/>
          <p:cNvSpPr>
            <a:spLocks noGrp="1"/>
          </p:cNvSpPr>
          <p:nvPr>
            <p:ph type="sldNum" idx="108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lt-LT" sz="1200" strike="noStrike" u="none">
                <a:solidFill>
                  <a:srgbClr val="000000"/>
                </a:solidFill>
                <a:uFillTx/>
                <a:latin typeface="Calibri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B2F7DEE5-7D0D-485E-98F1-A6B9E8075ED5}" type="slidenum">
              <a:rPr b="0" lang="lt-LT" sz="1200" strike="noStrike" u="none">
                <a:solidFill>
                  <a:srgbClr val="000000"/>
                </a:solidFill>
                <a:uFillTx/>
                <a:latin typeface="Calibri"/>
                <a:ea typeface="+mn-ea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41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20" name="PlaceHolder 3"/>
          <p:cNvSpPr>
            <a:spLocks noGrp="1"/>
          </p:cNvSpPr>
          <p:nvPr>
            <p:ph type="sldNum" idx="109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lt-LT" sz="1200" strike="noStrike" u="none">
                <a:solidFill>
                  <a:srgbClr val="000000"/>
                </a:solidFill>
                <a:uFillTx/>
                <a:latin typeface="Calibri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6F5D6DB5-153E-4454-93EB-0BE04E180041}" type="slidenum">
              <a:rPr b="0" lang="lt-LT" sz="1200" strike="noStrike" u="none">
                <a:solidFill>
                  <a:srgbClr val="000000"/>
                </a:solidFill>
                <a:uFillTx/>
                <a:latin typeface="Calibri"/>
                <a:ea typeface="+mn-ea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42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23" name="PlaceHolder 3"/>
          <p:cNvSpPr>
            <a:spLocks noGrp="1"/>
          </p:cNvSpPr>
          <p:nvPr>
            <p:ph type="sldNum" idx="110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lt-LT" sz="1200" strike="noStrike" u="none">
                <a:solidFill>
                  <a:srgbClr val="000000"/>
                </a:solidFill>
                <a:uFillTx/>
                <a:latin typeface="Calibri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92E8600E-9F1B-49D0-AB06-7DBB44DF8B66}" type="slidenum">
              <a:rPr b="0" lang="lt-LT" sz="1200" strike="noStrike" u="none">
                <a:solidFill>
                  <a:srgbClr val="000000"/>
                </a:solidFill>
                <a:uFillTx/>
                <a:latin typeface="Calibri"/>
                <a:ea typeface="+mn-ea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5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6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7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8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9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0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1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1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1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1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1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1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1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2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8AE4880-14EF-47CE-A100-26B2564D05BE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0"/>
          </p:nvPr>
        </p:nvSpPr>
        <p:spPr/>
        <p:txBody>
          <a:bodyPr/>
          <a:p>
            <a:fld id="{7A9EC519-4B36-47CF-9862-940F1CF12AB8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3"/>
          </p:nvPr>
        </p:nvSpPr>
        <p:spPr/>
        <p:txBody>
          <a:bodyPr/>
          <a:p>
            <a:fld id="{20FB3AEB-DD6F-4061-9DD0-670A3DB104DB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6"/>
          </p:nvPr>
        </p:nvSpPr>
        <p:spPr/>
        <p:txBody>
          <a:bodyPr/>
          <a:p>
            <a:fld id="{7E72A648-C3FF-4E07-82ED-C3927301DDB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Defau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9"/>
          </p:nvPr>
        </p:nvSpPr>
        <p:spPr/>
        <p:txBody>
          <a:bodyPr/>
          <a:p>
            <a:fld id="{6AE24116-9638-4F71-85C3-93E9A3355421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Defau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2"/>
          </p:nvPr>
        </p:nvSpPr>
        <p:spPr/>
        <p:txBody>
          <a:bodyPr/>
          <a:p>
            <a:fld id="{3FA06F46-D904-47D5-B7B0-EF4D4DC9E21D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Defaul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45"/>
          </p:nvPr>
        </p:nvSpPr>
        <p:spPr/>
        <p:txBody>
          <a:bodyPr/>
          <a:p>
            <a:fld id="{71284DD2-4A2D-4714-8EEE-E53B079F55D4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8"/>
          </p:nvPr>
        </p:nvSpPr>
        <p:spPr/>
        <p:txBody>
          <a:bodyPr/>
          <a:p>
            <a:fld id="{583EB51C-9185-46AC-8FEB-0AF5B2217F31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efaul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1"/>
          </p:nvPr>
        </p:nvSpPr>
        <p:spPr/>
        <p:txBody>
          <a:bodyPr/>
          <a:p>
            <a:fld id="{FFE5C8B1-32DC-4DDB-9E0E-E87A930800F0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4"/>
          </p:nvPr>
        </p:nvSpPr>
        <p:spPr/>
        <p:txBody>
          <a:bodyPr/>
          <a:p>
            <a:fld id="{F854ED79-50A0-4C5C-A054-7DCD8A8B90CB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5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7"/>
          </p:nvPr>
        </p:nvSpPr>
        <p:spPr/>
        <p:txBody>
          <a:bodyPr/>
          <a:p>
            <a:fld id="{8D59A9A4-F9C7-4B31-919C-F37055A0CA8D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5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6DE05765-A73C-42DE-97F5-081F99AD1967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0"/>
          </p:nvPr>
        </p:nvSpPr>
        <p:spPr/>
        <p:txBody>
          <a:bodyPr/>
          <a:p>
            <a:fld id="{4DA48940-B108-439E-81A0-AD4224874D60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5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6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3"/>
          </p:nvPr>
        </p:nvSpPr>
        <p:spPr/>
        <p:txBody>
          <a:bodyPr/>
          <a:p>
            <a:fld id="{EF6F24C0-3F44-40BB-BD54-A4278224BA57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6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6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6"/>
          </p:nvPr>
        </p:nvSpPr>
        <p:spPr/>
        <p:txBody>
          <a:bodyPr/>
          <a:p>
            <a:fld id="{B6F804FE-B1B0-47B9-A64A-B07CB0D040B4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6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6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9"/>
          </p:nvPr>
        </p:nvSpPr>
        <p:spPr/>
        <p:txBody>
          <a:bodyPr/>
          <a:p>
            <a:fld id="{2C77ECE4-0335-4283-A1BD-5DD6E11231E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72"/>
          </p:nvPr>
        </p:nvSpPr>
        <p:spPr/>
        <p:txBody>
          <a:bodyPr/>
          <a:p>
            <a:fld id="{1D0BD19C-A5A9-43D7-9A60-95ECB9C77825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75"/>
          </p:nvPr>
        </p:nvSpPr>
        <p:spPr/>
        <p:txBody>
          <a:bodyPr/>
          <a:p>
            <a:fld id="{96FDD0A9-8FBF-4839-9346-C48B48843DC9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78"/>
          </p:nvPr>
        </p:nvSpPr>
        <p:spPr/>
        <p:txBody>
          <a:bodyPr/>
          <a:p>
            <a:fld id="{32C06FCB-B1A5-469B-A41D-4333A8670543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1"/>
          </p:nvPr>
        </p:nvSpPr>
        <p:spPr/>
        <p:txBody>
          <a:bodyPr/>
          <a:p>
            <a:fld id="{1E52AD1D-DAD9-43BC-A086-095C5CA35887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4"/>
          </p:nvPr>
        </p:nvSpPr>
        <p:spPr/>
        <p:txBody>
          <a:bodyPr/>
          <a:p>
            <a:fld id="{5AD3171D-F759-41DE-AEAB-02BAF3C5A6EB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8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7"/>
          </p:nvPr>
        </p:nvSpPr>
        <p:spPr/>
        <p:txBody>
          <a:bodyPr/>
          <a:p>
            <a:fld id="{233C7A89-184B-44C8-86EF-FD87CA94E4DA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8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7D3CF16B-6D60-4934-97B3-79165E3B1368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0"/>
          </p:nvPr>
        </p:nvSpPr>
        <p:spPr/>
        <p:txBody>
          <a:bodyPr/>
          <a:p>
            <a:fld id="{A6DE56DE-3B49-4AD7-9430-6FB071E27DE2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8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9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3"/>
          </p:nvPr>
        </p:nvSpPr>
        <p:spPr/>
        <p:txBody>
          <a:bodyPr/>
          <a:p>
            <a:fld id="{1FF1A882-E10F-45A9-A65F-3D1C581DE63F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9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9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3"/>
          </p:nvPr>
        </p:nvSpPr>
        <p:spPr/>
        <p:txBody>
          <a:bodyPr/>
          <a:p>
            <a:fld id="{111A4FE9-50AE-40B8-B620-04F74A9E0513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9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9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3"/>
          </p:nvPr>
        </p:nvSpPr>
        <p:spPr/>
        <p:txBody>
          <a:bodyPr/>
          <a:p>
            <a:fld id="{FC57B24E-5945-46B9-A951-0ACFF4DEC1CC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9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9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3"/>
          </p:nvPr>
        </p:nvSpPr>
        <p:spPr/>
        <p:txBody>
          <a:bodyPr/>
          <a:p>
            <a:fld id="{249F4B7A-4348-4E4A-8359-261DD85B27C6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9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9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3"/>
          </p:nvPr>
        </p:nvSpPr>
        <p:spPr/>
        <p:txBody>
          <a:bodyPr/>
          <a:p>
            <a:fld id="{08C7D69E-1AF0-4B67-96D1-1EDCF22988DA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9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9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3"/>
          </p:nvPr>
        </p:nvSpPr>
        <p:spPr/>
        <p:txBody>
          <a:bodyPr/>
          <a:p>
            <a:fld id="{B75C4A0E-D34C-40A8-9DD5-7898C6DB2A88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9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19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9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3"/>
          </p:nvPr>
        </p:nvSpPr>
        <p:spPr/>
        <p:txBody>
          <a:bodyPr/>
          <a:p>
            <a:fld id="{801E7AE3-CBC9-49F6-8E0E-D70E50029B36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9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9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6"/>
          </p:nvPr>
        </p:nvSpPr>
        <p:spPr/>
        <p:txBody>
          <a:bodyPr/>
          <a:p>
            <a:fld id="{592DC52E-9C5C-4880-9860-EB437D7BC415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9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9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9"/>
          </p:nvPr>
        </p:nvSpPr>
        <p:spPr/>
        <p:txBody>
          <a:bodyPr/>
          <a:p>
            <a:fld id="{D9D441F7-0908-4868-B67C-23DF37E1B813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9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4317F9D3-D3C5-4DE3-B10B-01D17077928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9AE310AF-AEE3-4593-85CB-82997968D842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363958F4-3630-48A6-A14F-CDB1055F65CB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40511D37-B7D9-44FD-997E-DFEBB4F06D42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2B9B29A3-02E4-45A0-BB50-90401E747E08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F71AA6B0-F4C5-4FF3-A57C-03C1CA2527BB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1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slideLayout" Target="../slideLayouts/slideLayout12.xml"/>
</Relationships>
</file>

<file path=ppt/slideMasters/_rels/slideMaster13.xml.rels><?xml version="1.0" encoding="UTF-8"?>
<Relationships xmlns="http://schemas.openxmlformats.org/package/2006/relationships"><Relationship Id="rId1" Type="http://schemas.openxmlformats.org/officeDocument/2006/relationships/theme" Target="../theme/theme13.xml"/><Relationship Id="rId2" Type="http://schemas.openxmlformats.org/officeDocument/2006/relationships/slideLayout" Target="../slideLayouts/slideLayout13.xml"/>
</Relationships>
</file>

<file path=ppt/slideMasters/_rels/slideMaster14.xml.rels><?xml version="1.0" encoding="UTF-8"?>
<Relationships xmlns="http://schemas.openxmlformats.org/package/2006/relationships"><Relationship Id="rId1" Type="http://schemas.openxmlformats.org/officeDocument/2006/relationships/theme" Target="../theme/theme14.xml"/><Relationship Id="rId2" Type="http://schemas.openxmlformats.org/officeDocument/2006/relationships/slideLayout" Target="../slideLayouts/slideLayout14.xml"/>
</Relationships>
</file>

<file path=ppt/slideMasters/_rels/slideMaster15.xml.rels><?xml version="1.0" encoding="UTF-8"?>
<Relationships xmlns="http://schemas.openxmlformats.org/package/2006/relationships"><Relationship Id="rId1" Type="http://schemas.openxmlformats.org/officeDocument/2006/relationships/theme" Target="../theme/theme15.xml"/><Relationship Id="rId2" Type="http://schemas.openxmlformats.org/officeDocument/2006/relationships/slideLayout" Target="../slideLayouts/slideLayout15.xml"/>
</Relationships>
</file>

<file path=ppt/slideMasters/_rels/slideMaster16.xml.rels><?xml version="1.0" encoding="UTF-8"?>
<Relationships xmlns="http://schemas.openxmlformats.org/package/2006/relationships"><Relationship Id="rId1" Type="http://schemas.openxmlformats.org/officeDocument/2006/relationships/theme" Target="../theme/theme16.xml"/><Relationship Id="rId2" Type="http://schemas.openxmlformats.org/officeDocument/2006/relationships/slideLayout" Target="../slideLayouts/slideLayout16.xml"/>
</Relationships>
</file>

<file path=ppt/slideMasters/_rels/slideMaster17.xml.rels><?xml version="1.0" encoding="UTF-8"?>
<Relationships xmlns="http://schemas.openxmlformats.org/package/2006/relationships"><Relationship Id="rId1" Type="http://schemas.openxmlformats.org/officeDocument/2006/relationships/theme" Target="../theme/theme17.xml"/><Relationship Id="rId2" Type="http://schemas.openxmlformats.org/officeDocument/2006/relationships/slideLayout" Target="../slideLayouts/slideLayout17.xml"/>
</Relationships>
</file>

<file path=ppt/slideMasters/_rels/slideMaster18.xml.rels><?xml version="1.0" encoding="UTF-8"?>
<Relationships xmlns="http://schemas.openxmlformats.org/package/2006/relationships"><Relationship Id="rId1" Type="http://schemas.openxmlformats.org/officeDocument/2006/relationships/theme" Target="../theme/theme18.xml"/><Relationship Id="rId2" Type="http://schemas.openxmlformats.org/officeDocument/2006/relationships/slideLayout" Target="../slideLayouts/slideLayout18.xml"/>
</Relationships>
</file>

<file path=ppt/slideMasters/_rels/slideMaster19.xml.rels><?xml version="1.0" encoding="UTF-8"?>
<Relationships xmlns="http://schemas.openxmlformats.org/package/2006/relationships"><Relationship Id="rId1" Type="http://schemas.openxmlformats.org/officeDocument/2006/relationships/theme" Target="../theme/theme19.xml"/><Relationship Id="rId2" Type="http://schemas.openxmlformats.org/officeDocument/2006/relationships/slideLayout" Target="../slideLayouts/slideLayout19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2.xml"/>
</Relationships>
</file>

<file path=ppt/slideMasters/_rels/slideMaster20.xml.rels><?xml version="1.0" encoding="UTF-8"?>
<Relationships xmlns="http://schemas.openxmlformats.org/package/2006/relationships"><Relationship Id="rId1" Type="http://schemas.openxmlformats.org/officeDocument/2006/relationships/theme" Target="../theme/theme20.xml"/><Relationship Id="rId2" Type="http://schemas.openxmlformats.org/officeDocument/2006/relationships/slideLayout" Target="../slideLayouts/slideLayout20.xml"/>
</Relationships>
</file>

<file path=ppt/slideMasters/_rels/slideMaster21.xml.rels><?xml version="1.0" encoding="UTF-8"?>
<Relationships xmlns="http://schemas.openxmlformats.org/package/2006/relationships"><Relationship Id="rId1" Type="http://schemas.openxmlformats.org/officeDocument/2006/relationships/theme" Target="../theme/theme21.xml"/><Relationship Id="rId2" Type="http://schemas.openxmlformats.org/officeDocument/2006/relationships/slideLayout" Target="../slideLayouts/slideLayout21.xml"/>
</Relationships>
</file>

<file path=ppt/slideMasters/_rels/slideMaster22.xml.rels><?xml version="1.0" encoding="UTF-8"?>
<Relationships xmlns="http://schemas.openxmlformats.org/package/2006/relationships"><Relationship Id="rId1" Type="http://schemas.openxmlformats.org/officeDocument/2006/relationships/theme" Target="../theme/theme22.xml"/><Relationship Id="rId2" Type="http://schemas.openxmlformats.org/officeDocument/2006/relationships/slideLayout" Target="../slideLayouts/slideLayout22.xml"/>
</Relationships>
</file>

<file path=ppt/slideMasters/_rels/slideMaster23.xml.rels><?xml version="1.0" encoding="UTF-8"?>
<Relationships xmlns="http://schemas.openxmlformats.org/package/2006/relationships"><Relationship Id="rId1" Type="http://schemas.openxmlformats.org/officeDocument/2006/relationships/theme" Target="../theme/theme23.xml"/><Relationship Id="rId2" Type="http://schemas.openxmlformats.org/officeDocument/2006/relationships/slideLayout" Target="../slideLayouts/slideLayout23.xml"/>
</Relationships>
</file>

<file path=ppt/slideMasters/_rels/slideMaster24.xml.rels><?xml version="1.0" encoding="UTF-8"?>
<Relationships xmlns="http://schemas.openxmlformats.org/package/2006/relationships"><Relationship Id="rId1" Type="http://schemas.openxmlformats.org/officeDocument/2006/relationships/theme" Target="../theme/theme24.xml"/><Relationship Id="rId2" Type="http://schemas.openxmlformats.org/officeDocument/2006/relationships/slideLayout" Target="../slideLayouts/slideLayout24.xml"/>
</Relationships>
</file>

<file path=ppt/slideMasters/_rels/slideMaster25.xml.rels><?xml version="1.0" encoding="UTF-8"?>
<Relationships xmlns="http://schemas.openxmlformats.org/package/2006/relationships"><Relationship Id="rId1" Type="http://schemas.openxmlformats.org/officeDocument/2006/relationships/theme" Target="../theme/theme25.xml"/><Relationship Id="rId2" Type="http://schemas.openxmlformats.org/officeDocument/2006/relationships/slideLayout" Target="../slideLayouts/slideLayout25.xml"/>
</Relationships>
</file>

<file path=ppt/slideMasters/_rels/slideMaster26.xml.rels><?xml version="1.0" encoding="UTF-8"?>
<Relationships xmlns="http://schemas.openxmlformats.org/package/2006/relationships"><Relationship Id="rId1" Type="http://schemas.openxmlformats.org/officeDocument/2006/relationships/theme" Target="../theme/theme26.xml"/><Relationship Id="rId2" Type="http://schemas.openxmlformats.org/officeDocument/2006/relationships/slideLayout" Target="../slideLayouts/slideLayout26.xml"/>
</Relationships>
</file>

<file path=ppt/slideMasters/_rels/slideMaster27.xml.rels><?xml version="1.0" encoding="UTF-8"?>
<Relationships xmlns="http://schemas.openxmlformats.org/package/2006/relationships"><Relationship Id="rId1" Type="http://schemas.openxmlformats.org/officeDocument/2006/relationships/theme" Target="../theme/theme27.xml"/><Relationship Id="rId2" Type="http://schemas.openxmlformats.org/officeDocument/2006/relationships/slideLayout" Target="../slideLayouts/slideLayout27.xml"/>
</Relationships>
</file>

<file path=ppt/slideMasters/_rels/slideMaster28.xml.rels><?xml version="1.0" encoding="UTF-8"?>
<Relationships xmlns="http://schemas.openxmlformats.org/package/2006/relationships"><Relationship Id="rId1" Type="http://schemas.openxmlformats.org/officeDocument/2006/relationships/theme" Target="../theme/theme28.xml"/><Relationship Id="rId2" Type="http://schemas.openxmlformats.org/officeDocument/2006/relationships/slideLayout" Target="../slideLayouts/slideLayout28.xml"/>
</Relationships>
</file>

<file path=ppt/slideMasters/_rels/slideMaster29.xml.rels><?xml version="1.0" encoding="UTF-8"?>
<Relationships xmlns="http://schemas.openxmlformats.org/package/2006/relationships"><Relationship Id="rId1" Type="http://schemas.openxmlformats.org/officeDocument/2006/relationships/theme" Target="../theme/theme29.xml"/><Relationship Id="rId2" Type="http://schemas.openxmlformats.org/officeDocument/2006/relationships/slideLayout" Target="../slideLayouts/slideLayout29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3.xml"/>
</Relationships>
</file>

<file path=ppt/slideMasters/_rels/slideMaster30.xml.rels><?xml version="1.0" encoding="UTF-8"?>
<Relationships xmlns="http://schemas.openxmlformats.org/package/2006/relationships"><Relationship Id="rId1" Type="http://schemas.openxmlformats.org/officeDocument/2006/relationships/theme" Target="../theme/theme30.xml"/><Relationship Id="rId2" Type="http://schemas.openxmlformats.org/officeDocument/2006/relationships/slideLayout" Target="../slideLayouts/slideLayout30.xml"/>
</Relationships>
</file>

<file path=ppt/slideMasters/_rels/slideMaster31.xml.rels><?xml version="1.0" encoding="UTF-8"?>
<Relationships xmlns="http://schemas.openxmlformats.org/package/2006/relationships"><Relationship Id="rId1" Type="http://schemas.openxmlformats.org/officeDocument/2006/relationships/theme" Target="../theme/theme31.xml"/><Relationship Id="rId2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7.xml"/>
</Relationships>
</file>

<file path=ppt/slideMasters/_rels/slideMaster32.xml.rels><?xml version="1.0" encoding="UTF-8"?>
<Relationships xmlns="http://schemas.openxmlformats.org/package/2006/relationships"><Relationship Id="rId1" Type="http://schemas.openxmlformats.org/officeDocument/2006/relationships/theme" Target="../theme/theme32.xml"/><Relationship Id="rId2" Type="http://schemas.openxmlformats.org/officeDocument/2006/relationships/slideLayout" Target="../slideLayouts/slideLayout38.xml"/>
</Relationships>
</file>

<file path=ppt/slideMasters/_rels/slideMaster33.xml.rels><?xml version="1.0" encoding="UTF-8"?>
<Relationships xmlns="http://schemas.openxmlformats.org/package/2006/relationships"><Relationship Id="rId1" Type="http://schemas.openxmlformats.org/officeDocument/2006/relationships/theme" Target="../theme/theme33.xml"/><Relationship Id="rId2" Type="http://schemas.openxmlformats.org/officeDocument/2006/relationships/slideLayout" Target="../slideLayouts/slideLayout39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4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5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algn="ctr" defTabSz="914400">
              <a:lnSpc>
                <a:spcPct val="90000"/>
              </a:lnSpc>
              <a:buNone/>
            </a:pPr>
            <a:r>
              <a:rPr b="0" lang="en-US" sz="6000" strike="noStrike" u="none">
                <a:solidFill>
                  <a:schemeClr val="dk1"/>
                </a:solidFill>
                <a:uFillTx/>
                <a:latin typeface="Aptos Display"/>
              </a:rPr>
              <a:t>Click to edit Master title style</a:t>
            </a:r>
            <a:endParaRPr b="0" lang="en-US" sz="6000" strike="noStrike" u="none">
              <a:solidFill>
                <a:schemeClr val="dk1"/>
              </a:solidFill>
              <a:uFillTx/>
              <a:latin typeface="Aptos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GB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GB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ACF63AC3-6D8B-423B-BE32-C05FB71417B8}" type="slidenum">
              <a:rPr b="0" lang="en-GB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3200" strike="noStrike" u="none">
                <a:solidFill>
                  <a:schemeClr val="dk1"/>
                </a:solidFill>
                <a:uFillTx/>
                <a:latin typeface="Aptos Display"/>
              </a:rPr>
              <a:t>Click to edit Master title style</a:t>
            </a:r>
            <a:endParaRPr b="0" lang="en-US" sz="3200" strike="noStrike" u="none">
              <a:solidFill>
                <a:schemeClr val="dk1"/>
              </a:solidFill>
              <a:uFillTx/>
              <a:latin typeface="Aptos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trike="noStrike" u="none">
                <a:solidFill>
                  <a:schemeClr val="dk1"/>
                </a:solidFill>
                <a:uFillTx/>
                <a:latin typeface="Aptos"/>
              </a:rPr>
              <a:t>Click to edit Master text styles</a:t>
            </a:r>
            <a:endParaRPr b="0" lang="en-US" sz="32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uFillTx/>
                <a:latin typeface="Aptos"/>
              </a:rPr>
              <a:t>Second level</a:t>
            </a:r>
            <a:endParaRPr b="0" lang="en-US" sz="28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uFillTx/>
                <a:latin typeface="Aptos"/>
              </a:rPr>
              <a:t>Third level</a:t>
            </a:r>
            <a:endParaRPr b="0" lang="en-US" sz="24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uFillTx/>
                <a:latin typeface="Aptos"/>
              </a:rPr>
              <a:t>Fourth level</a:t>
            </a:r>
            <a:endParaRPr b="0" lang="en-US" sz="20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uFillTx/>
                <a:latin typeface="Aptos"/>
              </a:rPr>
              <a:t>Fifth level</a:t>
            </a:r>
            <a:endParaRPr b="0" lang="en-US" sz="2000" strike="noStrike" u="none">
              <a:solidFill>
                <a:schemeClr val="dk1"/>
              </a:solidFill>
              <a:uFillTx/>
              <a:latin typeface="Aptos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1600" strike="noStrike" u="none">
                <a:solidFill>
                  <a:schemeClr val="dk1"/>
                </a:solidFill>
                <a:uFillTx/>
                <a:latin typeface="Aptos"/>
              </a:rPr>
              <a:t>Click to edit Master text styles</a:t>
            </a:r>
            <a:endParaRPr b="0" lang="en-US" sz="1600" strike="noStrike" u="none">
              <a:solidFill>
                <a:schemeClr val="dk1"/>
              </a:solidFill>
              <a:uFillTx/>
              <a:latin typeface="Aptos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dt" idx="28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GB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GB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rPr>
              <a:t> </a:t>
            </a:r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9" name="PlaceHolder 5"/>
          <p:cNvSpPr>
            <a:spLocks noGrp="1"/>
          </p:cNvSpPr>
          <p:nvPr>
            <p:ph type="ftr" idx="29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0" name="PlaceHolder 6"/>
          <p:cNvSpPr>
            <a:spLocks noGrp="1"/>
          </p:cNvSpPr>
          <p:nvPr>
            <p:ph type="sldNum" idx="30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E5279770-4851-4CAC-A242-70194B6A6A1A}" type="slidenum">
              <a:rPr b="0" lang="en-GB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rPr>
              <a:t>1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2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3200" strike="noStrike" u="none">
                <a:solidFill>
                  <a:schemeClr val="dk1"/>
                </a:solidFill>
                <a:uFillTx/>
                <a:latin typeface="Aptos Display"/>
              </a:rPr>
              <a:t>Click to edit Master title style</a:t>
            </a:r>
            <a:endParaRPr b="0" lang="en-US" sz="3200" strike="noStrike" u="none">
              <a:solidFill>
                <a:schemeClr val="dk1"/>
              </a:solidFill>
              <a:uFillTx/>
              <a:latin typeface="Aptos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uFillTx/>
                <a:latin typeface="Aptos"/>
              </a:rPr>
              <a:t>Click to edit the outline text format</a:t>
            </a:r>
            <a:endParaRPr b="0" lang="en-US" sz="32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3200" strike="noStrike" u="none">
                <a:solidFill>
                  <a:schemeClr val="dk1"/>
                </a:solidFill>
                <a:uFillTx/>
                <a:latin typeface="Aptos"/>
              </a:rPr>
              <a:t>Second Outline Level</a:t>
            </a:r>
            <a:endParaRPr b="0" lang="en-US" sz="32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uFillTx/>
                <a:latin typeface="Aptos"/>
              </a:rPr>
              <a:t>Third Outline Level</a:t>
            </a:r>
            <a:endParaRPr b="0" lang="en-US" sz="32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3200" strike="noStrike" u="none">
                <a:solidFill>
                  <a:schemeClr val="dk1"/>
                </a:solidFill>
                <a:uFillTx/>
                <a:latin typeface="Aptos"/>
              </a:rPr>
              <a:t>Fourth Outline Level</a:t>
            </a:r>
            <a:endParaRPr b="0" lang="en-US" sz="32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uFillTx/>
                <a:latin typeface="Aptos"/>
              </a:rPr>
              <a:t>Fifth Outline Level</a:t>
            </a:r>
            <a:endParaRPr b="0" lang="en-US" sz="32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uFillTx/>
                <a:latin typeface="Aptos"/>
              </a:rPr>
              <a:t>Sixth Outline Level</a:t>
            </a:r>
            <a:endParaRPr b="0" lang="en-US" sz="32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uFillTx/>
                <a:latin typeface="Aptos"/>
              </a:rPr>
              <a:t>Seventh Outline Level</a:t>
            </a:r>
            <a:endParaRPr b="0" lang="en-US" sz="3200" strike="noStrike" u="none">
              <a:solidFill>
                <a:schemeClr val="dk1"/>
              </a:solidFill>
              <a:uFillTx/>
              <a:latin typeface="Aptos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1600" strike="noStrike" u="none">
                <a:solidFill>
                  <a:schemeClr val="dk1"/>
                </a:solidFill>
                <a:uFillTx/>
                <a:latin typeface="Aptos"/>
              </a:rPr>
              <a:t>Click to edit Master text styles</a:t>
            </a:r>
            <a:endParaRPr b="0" lang="en-US" sz="1600" strike="noStrike" u="none">
              <a:solidFill>
                <a:schemeClr val="dk1"/>
              </a:solidFill>
              <a:uFillTx/>
              <a:latin typeface="Aptos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dt" idx="3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GB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GB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rPr>
              <a:t> </a:t>
            </a:r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5" name="PlaceHolder 5"/>
          <p:cNvSpPr>
            <a:spLocks noGrp="1"/>
          </p:cNvSpPr>
          <p:nvPr>
            <p:ph type="ftr" idx="3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6" name="PlaceHolder 6"/>
          <p:cNvSpPr>
            <a:spLocks noGrp="1"/>
          </p:cNvSpPr>
          <p:nvPr>
            <p:ph type="sldNum" idx="3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EFE1BC65-C40C-4293-AE6B-AFBCFDFF0DA1}" type="slidenum">
              <a:rPr b="0" lang="en-GB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rPr>
              <a:t>1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2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algn="ctr" defTabSz="914400">
              <a:lnSpc>
                <a:spcPct val="90000"/>
              </a:lnSpc>
              <a:buNone/>
            </a:pPr>
            <a:r>
              <a:rPr b="0" lang="en-GB" sz="6000" strike="noStrike" u="none">
                <a:solidFill>
                  <a:schemeClr val="dk1"/>
                </a:solidFill>
                <a:uFillTx/>
                <a:latin typeface="Aptos Display"/>
              </a:rPr>
              <a:t>Click to edit Master title style</a:t>
            </a:r>
            <a:endParaRPr b="0" lang="en-US" sz="6000" strike="noStrike" u="none">
              <a:solidFill>
                <a:schemeClr val="dk1"/>
              </a:solidFill>
              <a:uFillTx/>
              <a:latin typeface="Aptos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dt" idx="34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rPr>
              <a:t> </a:t>
            </a:r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ftr" idx="3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sldNum" idx="36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09577216-9AB5-4F45-B9F4-420E068C0CDE}" type="slidenum">
              <a:rPr b="0" lang="en-US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rPr>
              <a:t>1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2"/>
  </p:sldLayoutIdLst>
</p:sldMaster>
</file>

<file path=ppt/slideMasters/slideMaster1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GB" sz="4400" strike="noStrike" u="none">
                <a:solidFill>
                  <a:schemeClr val="dk1"/>
                </a:solidFill>
                <a:uFillTx/>
                <a:latin typeface="Aptos Display"/>
              </a:rPr>
              <a:t>Click to edit Master title style</a:t>
            </a:r>
            <a:endParaRPr b="0" lang="en-US" sz="4400" strike="noStrike" u="none">
              <a:solidFill>
                <a:schemeClr val="dk1"/>
              </a:solidFill>
              <a:uFillTx/>
              <a:latin typeface="Aptos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Aptos"/>
              </a:rPr>
              <a:t>Click to edit Master text styles</a:t>
            </a:r>
            <a:endParaRPr b="0" lang="en-US" sz="28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400" strike="noStrike" u="none">
                <a:solidFill>
                  <a:schemeClr val="dk1"/>
                </a:solidFill>
                <a:uFillTx/>
                <a:latin typeface="Aptos"/>
              </a:rPr>
              <a:t>Second level</a:t>
            </a:r>
            <a:endParaRPr b="0" lang="en-US" sz="24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000" strike="noStrike" u="none">
                <a:solidFill>
                  <a:schemeClr val="dk1"/>
                </a:solidFill>
                <a:uFillTx/>
                <a:latin typeface="Aptos"/>
              </a:rPr>
              <a:t>Third level</a:t>
            </a:r>
            <a:endParaRPr b="0" lang="en-US" sz="20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Aptos"/>
              </a:rPr>
              <a:t>Fourth level</a:t>
            </a:r>
            <a:endParaRPr b="0" lang="en-US" sz="18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Aptos"/>
              </a:rPr>
              <a:t>Fifth level</a:t>
            </a:r>
            <a:endParaRPr b="0" lang="en-US" sz="1800" strike="noStrike" u="none">
              <a:solidFill>
                <a:schemeClr val="dk1"/>
              </a:solidFill>
              <a:uFillTx/>
              <a:latin typeface="Aptos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dt" idx="37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rPr>
              <a:t> </a:t>
            </a:r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ftr" idx="38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sldNum" idx="39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045B4635-82D7-4AEF-B235-DC457B93C38A}" type="slidenum">
              <a:rPr b="0" lang="en-US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rPr>
              <a:t>1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2"/>
  </p:sldLayoutIdLst>
</p:sldMaster>
</file>

<file path=ppt/slideMasters/slideMaster1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8724960" y="365040"/>
            <a:ext cx="2628720" cy="58114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 vert="eaVer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GB" sz="4400" strike="noStrike" u="none">
                <a:solidFill>
                  <a:schemeClr val="dk1"/>
                </a:solidFill>
                <a:uFillTx/>
                <a:latin typeface="Aptos Display"/>
              </a:rPr>
              <a:t>Click to edit Master title style</a:t>
            </a:r>
            <a:endParaRPr b="0" lang="en-US" sz="4400" strike="noStrike" u="none">
              <a:solidFill>
                <a:schemeClr val="dk1"/>
              </a:solidFill>
              <a:uFillTx/>
              <a:latin typeface="Aptos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838080" y="365040"/>
            <a:ext cx="7733880" cy="58114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Aptos"/>
              </a:rPr>
              <a:t>Click to edit Master text styles</a:t>
            </a:r>
            <a:endParaRPr b="0" lang="en-US" sz="28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400" strike="noStrike" u="none">
                <a:solidFill>
                  <a:schemeClr val="dk1"/>
                </a:solidFill>
                <a:uFillTx/>
                <a:latin typeface="Aptos"/>
              </a:rPr>
              <a:t>Second level</a:t>
            </a:r>
            <a:endParaRPr b="0" lang="en-US" sz="24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000" strike="noStrike" u="none">
                <a:solidFill>
                  <a:schemeClr val="dk1"/>
                </a:solidFill>
                <a:uFillTx/>
                <a:latin typeface="Aptos"/>
              </a:rPr>
              <a:t>Third level</a:t>
            </a:r>
            <a:endParaRPr b="0" lang="en-US" sz="20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Aptos"/>
              </a:rPr>
              <a:t>Fourth level</a:t>
            </a:r>
            <a:endParaRPr b="0" lang="en-US" sz="18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Aptos"/>
              </a:rPr>
              <a:t>Fifth level</a:t>
            </a:r>
            <a:endParaRPr b="0" lang="en-US" sz="1800" strike="noStrike" u="none">
              <a:solidFill>
                <a:schemeClr val="dk1"/>
              </a:solidFill>
              <a:uFillTx/>
              <a:latin typeface="Aptos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dt" idx="40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rPr>
              <a:t> </a:t>
            </a:r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 type="ftr" idx="4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82" name="PlaceHolder 5"/>
          <p:cNvSpPr>
            <a:spLocks noGrp="1"/>
          </p:cNvSpPr>
          <p:nvPr>
            <p:ph type="sldNum" idx="42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58879418-05B5-4D12-ABE9-88A5CC7F830C}" type="slidenum">
              <a:rPr b="0" lang="en-US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rPr>
              <a:t>1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2"/>
  </p:sldLayoutIdLst>
</p:sldMaster>
</file>

<file path=ppt/slideMasters/slideMaster1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GB" sz="4400" strike="noStrike" u="none">
                <a:solidFill>
                  <a:schemeClr val="dk1"/>
                </a:solidFill>
                <a:uFillTx/>
                <a:latin typeface="Aptos Display"/>
              </a:rPr>
              <a:t>Click to edit Master title style</a:t>
            </a:r>
            <a:endParaRPr b="0" lang="en-US" sz="4400" strike="noStrike" u="none">
              <a:solidFill>
                <a:schemeClr val="dk1"/>
              </a:solidFill>
              <a:uFillTx/>
              <a:latin typeface="Aptos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Aptos"/>
              </a:rPr>
              <a:t>Click to edit Master text styles</a:t>
            </a:r>
            <a:endParaRPr b="0" lang="en-US" sz="28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400" strike="noStrike" u="none">
                <a:solidFill>
                  <a:schemeClr val="dk1"/>
                </a:solidFill>
                <a:uFillTx/>
                <a:latin typeface="Aptos"/>
              </a:rPr>
              <a:t>Second level</a:t>
            </a:r>
            <a:endParaRPr b="0" lang="en-US" sz="24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000" strike="noStrike" u="none">
                <a:solidFill>
                  <a:schemeClr val="dk1"/>
                </a:solidFill>
                <a:uFillTx/>
                <a:latin typeface="Aptos"/>
              </a:rPr>
              <a:t>Third level</a:t>
            </a:r>
            <a:endParaRPr b="0" lang="en-US" sz="20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Aptos"/>
              </a:rPr>
              <a:t>Fourth level</a:t>
            </a:r>
            <a:endParaRPr b="0" lang="en-US" sz="18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Aptos"/>
              </a:rPr>
              <a:t>Fifth level</a:t>
            </a:r>
            <a:endParaRPr b="0" lang="en-US" sz="1800" strike="noStrike" u="none">
              <a:solidFill>
                <a:schemeClr val="dk1"/>
              </a:solidFill>
              <a:uFillTx/>
              <a:latin typeface="Aptos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dt" idx="43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rPr>
              <a:t> </a:t>
            </a:r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 type="ftr" idx="44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87" name="PlaceHolder 5"/>
          <p:cNvSpPr>
            <a:spLocks noGrp="1"/>
          </p:cNvSpPr>
          <p:nvPr>
            <p:ph type="sldNum" idx="45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60C62B94-346B-407E-A78A-8899B64A25E1}" type="slidenum">
              <a:rPr b="0" lang="en-US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rPr>
              <a:t>1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2"/>
  </p:sldLayoutIdLst>
</p:sldMaster>
</file>

<file path=ppt/slideMasters/slideMaster1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GB" sz="6000" strike="noStrike" u="none">
                <a:solidFill>
                  <a:schemeClr val="dk1"/>
                </a:solidFill>
                <a:uFillTx/>
                <a:latin typeface="Aptos Display"/>
              </a:rPr>
              <a:t>Click to edit Master title style</a:t>
            </a:r>
            <a:endParaRPr b="0" lang="en-US" sz="6000" strike="noStrike" u="none">
              <a:solidFill>
                <a:schemeClr val="dk1"/>
              </a:solidFill>
              <a:uFillTx/>
              <a:latin typeface="Aptos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10515240" cy="1499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4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rPr>
              <a:t>Click to edit Master text styles</a:t>
            </a:r>
            <a:endParaRPr b="0" lang="en-US" sz="2400" strike="noStrike" u="none">
              <a:solidFill>
                <a:schemeClr val="dk1"/>
              </a:solidFill>
              <a:uFillTx/>
              <a:latin typeface="Aptos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 type="dt" idx="46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rPr>
              <a:t> </a:t>
            </a:r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93" name="PlaceHolder 4"/>
          <p:cNvSpPr>
            <a:spLocks noGrp="1"/>
          </p:cNvSpPr>
          <p:nvPr>
            <p:ph type="ftr" idx="47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94" name="PlaceHolder 5"/>
          <p:cNvSpPr>
            <a:spLocks noGrp="1"/>
          </p:cNvSpPr>
          <p:nvPr>
            <p:ph type="sldNum" idx="48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FA534ED6-27E2-4517-B667-2FF7509067A2}" type="slidenum">
              <a:rPr b="0" lang="en-US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rPr>
              <a:t>1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2"/>
  </p:sldLayoutIdLst>
</p:sldMaster>
</file>

<file path=ppt/slideMasters/slideMaster1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GB" sz="4400" strike="noStrike" u="none">
                <a:solidFill>
                  <a:schemeClr val="dk1"/>
                </a:solidFill>
                <a:uFillTx/>
                <a:latin typeface="Aptos Display"/>
              </a:rPr>
              <a:t>Click to edit Master title style</a:t>
            </a:r>
            <a:endParaRPr b="0" lang="en-US" sz="4400" strike="noStrike" u="none">
              <a:solidFill>
                <a:schemeClr val="dk1"/>
              </a:solidFill>
              <a:uFillTx/>
              <a:latin typeface="Aptos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Aptos"/>
              </a:rPr>
              <a:t>Click to edit Master text styles</a:t>
            </a:r>
            <a:endParaRPr b="0" lang="en-US" sz="28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400" strike="noStrike" u="none">
                <a:solidFill>
                  <a:schemeClr val="dk1"/>
                </a:solidFill>
                <a:uFillTx/>
                <a:latin typeface="Aptos"/>
              </a:rPr>
              <a:t>Second level</a:t>
            </a:r>
            <a:endParaRPr b="0" lang="en-US" sz="24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000" strike="noStrike" u="none">
                <a:solidFill>
                  <a:schemeClr val="dk1"/>
                </a:solidFill>
                <a:uFillTx/>
                <a:latin typeface="Aptos"/>
              </a:rPr>
              <a:t>Third level</a:t>
            </a:r>
            <a:endParaRPr b="0" lang="en-US" sz="20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Aptos"/>
              </a:rPr>
              <a:t>Fourth level</a:t>
            </a:r>
            <a:endParaRPr b="0" lang="en-US" sz="18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Aptos"/>
              </a:rPr>
              <a:t>Fifth level</a:t>
            </a:r>
            <a:endParaRPr b="0" lang="en-US" sz="1800" strike="noStrike" u="none">
              <a:solidFill>
                <a:schemeClr val="dk1"/>
              </a:solidFill>
              <a:uFillTx/>
              <a:latin typeface="Aptos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617220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Aptos"/>
              </a:rPr>
              <a:t>Click to edit Master text styles</a:t>
            </a:r>
            <a:endParaRPr b="0" lang="en-US" sz="28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400" strike="noStrike" u="none">
                <a:solidFill>
                  <a:schemeClr val="dk1"/>
                </a:solidFill>
                <a:uFillTx/>
                <a:latin typeface="Aptos"/>
              </a:rPr>
              <a:t>Second level</a:t>
            </a:r>
            <a:endParaRPr b="0" lang="en-US" sz="24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000" strike="noStrike" u="none">
                <a:solidFill>
                  <a:schemeClr val="dk1"/>
                </a:solidFill>
                <a:uFillTx/>
                <a:latin typeface="Aptos"/>
              </a:rPr>
              <a:t>Third level</a:t>
            </a:r>
            <a:endParaRPr b="0" lang="en-US" sz="20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Aptos"/>
              </a:rPr>
              <a:t>Fourth level</a:t>
            </a:r>
            <a:endParaRPr b="0" lang="en-US" sz="18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Aptos"/>
              </a:rPr>
              <a:t>Fifth level</a:t>
            </a:r>
            <a:endParaRPr b="0" lang="en-US" sz="1800" strike="noStrike" u="none">
              <a:solidFill>
                <a:schemeClr val="dk1"/>
              </a:solidFill>
              <a:uFillTx/>
              <a:latin typeface="Aptos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dt" idx="49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rPr>
              <a:t> </a:t>
            </a:r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99" name="PlaceHolder 5"/>
          <p:cNvSpPr>
            <a:spLocks noGrp="1"/>
          </p:cNvSpPr>
          <p:nvPr>
            <p:ph type="ftr" idx="50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00" name="PlaceHolder 6"/>
          <p:cNvSpPr>
            <a:spLocks noGrp="1"/>
          </p:cNvSpPr>
          <p:nvPr>
            <p:ph type="sldNum" idx="51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C100D70F-4C5E-46FE-9249-77E94EC4A839}" type="slidenum">
              <a:rPr b="0" lang="en-US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rPr>
              <a:t>1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2"/>
  </p:sldLayoutIdLst>
</p:sldMaster>
</file>

<file path=ppt/slideMasters/slideMaster1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GB" sz="4400" strike="noStrike" u="none">
                <a:solidFill>
                  <a:schemeClr val="dk1"/>
                </a:solidFill>
                <a:uFillTx/>
                <a:latin typeface="Aptos Display"/>
              </a:rPr>
              <a:t>Click to edit Master title style</a:t>
            </a:r>
            <a:endParaRPr b="0" lang="en-US" sz="4400" strike="noStrike" u="none">
              <a:solidFill>
                <a:schemeClr val="dk1"/>
              </a:solidFill>
              <a:uFillTx/>
              <a:latin typeface="Aptos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839880" y="1681200"/>
            <a:ext cx="5157360" cy="823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GB" sz="2400" strike="noStrike" u="none">
                <a:solidFill>
                  <a:schemeClr val="dk1"/>
                </a:solidFill>
                <a:uFillTx/>
                <a:latin typeface="Aptos"/>
              </a:rPr>
              <a:t>Click to edit Master text styles</a:t>
            </a:r>
            <a:endParaRPr b="0" lang="en-US" sz="2400" strike="noStrike" u="none">
              <a:solidFill>
                <a:schemeClr val="dk1"/>
              </a:solidFill>
              <a:uFillTx/>
              <a:latin typeface="Aptos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839880" y="2505240"/>
            <a:ext cx="5157360" cy="3684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Aptos"/>
              </a:rPr>
              <a:t>Click to edit Master text styles</a:t>
            </a:r>
            <a:endParaRPr b="0" lang="en-US" sz="28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400" strike="noStrike" u="none">
                <a:solidFill>
                  <a:schemeClr val="dk1"/>
                </a:solidFill>
                <a:uFillTx/>
                <a:latin typeface="Aptos"/>
              </a:rPr>
              <a:t>Second level</a:t>
            </a:r>
            <a:endParaRPr b="0" lang="en-US" sz="24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000" strike="noStrike" u="none">
                <a:solidFill>
                  <a:schemeClr val="dk1"/>
                </a:solidFill>
                <a:uFillTx/>
                <a:latin typeface="Aptos"/>
              </a:rPr>
              <a:t>Third level</a:t>
            </a:r>
            <a:endParaRPr b="0" lang="en-US" sz="20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Aptos"/>
              </a:rPr>
              <a:t>Fourth level</a:t>
            </a:r>
            <a:endParaRPr b="0" lang="en-US" sz="18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Aptos"/>
              </a:rPr>
              <a:t>Fifth level</a:t>
            </a:r>
            <a:endParaRPr b="0" lang="en-US" sz="1800" strike="noStrike" u="none">
              <a:solidFill>
                <a:schemeClr val="dk1"/>
              </a:solidFill>
              <a:uFillTx/>
              <a:latin typeface="Aptos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6172200" y="1681200"/>
            <a:ext cx="5182920" cy="823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GB" sz="2400" strike="noStrike" u="none">
                <a:solidFill>
                  <a:schemeClr val="dk1"/>
                </a:solidFill>
                <a:uFillTx/>
                <a:latin typeface="Aptos"/>
              </a:rPr>
              <a:t>Click to edit Master text styles</a:t>
            </a:r>
            <a:endParaRPr b="0" lang="en-US" sz="2400" strike="noStrike" u="none">
              <a:solidFill>
                <a:schemeClr val="dk1"/>
              </a:solidFill>
              <a:uFillTx/>
              <a:latin typeface="Aptos"/>
            </a:endParaRPr>
          </a:p>
        </p:txBody>
      </p:sp>
      <p:sp>
        <p:nvSpPr>
          <p:cNvPr id="108" name="PlaceHolder 5"/>
          <p:cNvSpPr>
            <a:spLocks noGrp="1"/>
          </p:cNvSpPr>
          <p:nvPr>
            <p:ph type="body"/>
          </p:nvPr>
        </p:nvSpPr>
        <p:spPr>
          <a:xfrm>
            <a:off x="6172200" y="2505240"/>
            <a:ext cx="5182920" cy="3684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Aptos"/>
              </a:rPr>
              <a:t>Click to edit Master text styles</a:t>
            </a:r>
            <a:endParaRPr b="0" lang="en-US" sz="28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400" strike="noStrike" u="none">
                <a:solidFill>
                  <a:schemeClr val="dk1"/>
                </a:solidFill>
                <a:uFillTx/>
                <a:latin typeface="Aptos"/>
              </a:rPr>
              <a:t>Second level</a:t>
            </a:r>
            <a:endParaRPr b="0" lang="en-US" sz="24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000" strike="noStrike" u="none">
                <a:solidFill>
                  <a:schemeClr val="dk1"/>
                </a:solidFill>
                <a:uFillTx/>
                <a:latin typeface="Aptos"/>
              </a:rPr>
              <a:t>Third level</a:t>
            </a:r>
            <a:endParaRPr b="0" lang="en-US" sz="20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Aptos"/>
              </a:rPr>
              <a:t>Fourth level</a:t>
            </a:r>
            <a:endParaRPr b="0" lang="en-US" sz="18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Aptos"/>
              </a:rPr>
              <a:t>Fifth level</a:t>
            </a:r>
            <a:endParaRPr b="0" lang="en-US" sz="1800" strike="noStrike" u="none">
              <a:solidFill>
                <a:schemeClr val="dk1"/>
              </a:solidFill>
              <a:uFillTx/>
              <a:latin typeface="Aptos"/>
            </a:endParaRPr>
          </a:p>
        </p:txBody>
      </p:sp>
      <p:sp>
        <p:nvSpPr>
          <p:cNvPr id="109" name="PlaceHolder 6"/>
          <p:cNvSpPr>
            <a:spLocks noGrp="1"/>
          </p:cNvSpPr>
          <p:nvPr>
            <p:ph type="dt" idx="52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rPr>
              <a:t> </a:t>
            </a:r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10" name="PlaceHolder 7"/>
          <p:cNvSpPr>
            <a:spLocks noGrp="1"/>
          </p:cNvSpPr>
          <p:nvPr>
            <p:ph type="ftr" idx="53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11" name="PlaceHolder 8"/>
          <p:cNvSpPr>
            <a:spLocks noGrp="1"/>
          </p:cNvSpPr>
          <p:nvPr>
            <p:ph type="sldNum" idx="54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7E2FB539-B935-40F6-A45A-5C27DE118CCB}" type="slidenum">
              <a:rPr b="0" lang="en-US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rPr>
              <a:t>1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2"/>
  </p:sldLayoutIdLst>
</p:sldMaster>
</file>

<file path=ppt/slideMasters/slideMaster1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GB" sz="4400" strike="noStrike" u="none">
                <a:solidFill>
                  <a:schemeClr val="dk1"/>
                </a:solidFill>
                <a:uFillTx/>
                <a:latin typeface="Aptos Display"/>
              </a:rPr>
              <a:t>Click to edit Master title style</a:t>
            </a:r>
            <a:endParaRPr b="0" lang="en-US" sz="4400" strike="noStrike" u="none">
              <a:solidFill>
                <a:schemeClr val="dk1"/>
              </a:solidFill>
              <a:uFillTx/>
              <a:latin typeface="Aptos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dt" idx="55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rPr>
              <a:t> </a:t>
            </a:r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ftr" idx="56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sldNum" idx="57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A2E74B3D-879C-4D8D-9964-AF73114FEC1B}" type="slidenum">
              <a:rPr b="0" lang="en-US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rPr>
              <a:t>1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2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trike="noStrike" u="none">
                <a:solidFill>
                  <a:schemeClr val="dk1"/>
                </a:solidFill>
                <a:uFillTx/>
                <a:latin typeface="Aptos Display"/>
              </a:rPr>
              <a:t>Click to edit Master title style</a:t>
            </a:r>
            <a:endParaRPr b="0" lang="en-US" sz="4400" strike="noStrike" u="none">
              <a:solidFill>
                <a:schemeClr val="dk1"/>
              </a:solidFill>
              <a:uFillTx/>
              <a:latin typeface="Aptos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uFillTx/>
                <a:latin typeface="Aptos"/>
              </a:rPr>
              <a:t>Click to edit Master text styles</a:t>
            </a:r>
            <a:endParaRPr b="0" lang="en-US" sz="28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uFillTx/>
                <a:latin typeface="Aptos"/>
              </a:rPr>
              <a:t>Second level</a:t>
            </a:r>
            <a:endParaRPr b="0" lang="en-US" sz="24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uFillTx/>
                <a:latin typeface="Aptos"/>
              </a:rPr>
              <a:t>Third level</a:t>
            </a:r>
            <a:endParaRPr b="0" lang="en-US" sz="20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ptos"/>
              </a:rPr>
              <a:t>Fourth level</a:t>
            </a:r>
            <a:endParaRPr b="0" lang="en-US" sz="18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ptos"/>
              </a:rPr>
              <a:t>Fifth level</a:t>
            </a:r>
            <a:endParaRPr b="0" lang="en-US" sz="1800" strike="noStrike" u="none">
              <a:solidFill>
                <a:schemeClr val="dk1"/>
              </a:solidFill>
              <a:uFillTx/>
              <a:latin typeface="Aptos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dt" idx="4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GB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GB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rPr>
              <a:t> </a:t>
            </a:r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9" name="PlaceHolder 4"/>
          <p:cNvSpPr>
            <a:spLocks noGrp="1"/>
          </p:cNvSpPr>
          <p:nvPr>
            <p:ph type="ftr" idx="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0" name="PlaceHolder 5"/>
          <p:cNvSpPr>
            <a:spLocks noGrp="1"/>
          </p:cNvSpPr>
          <p:nvPr>
            <p:ph type="sldNum" idx="6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9AF2DC8A-8CEC-4E69-A4F5-B96038442797}" type="slidenum">
              <a:rPr b="0" lang="en-GB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rPr>
              <a:t>1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2"/>
  </p:sldLayoutIdLst>
</p:sldMaster>
</file>

<file path=ppt/slideMasters/slideMaster2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dt" idx="58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rPr>
              <a:t> </a:t>
            </a:r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ftr" idx="59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sldNum" idx="60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BBD697D2-95D8-45C6-A442-D184578C8B90}" type="slidenum">
              <a:rPr b="0" lang="en-US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rPr>
              <a:t>1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ptos"/>
              </a:rPr>
              <a:t>Click to edit the title text format</a:t>
            </a:r>
            <a:endParaRPr b="0" lang="en-US" sz="1800" strike="noStrike" u="none">
              <a:solidFill>
                <a:schemeClr val="dk1"/>
              </a:solidFill>
              <a:uFillTx/>
              <a:latin typeface="Aptos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trike="noStrike" u="none">
                <a:solidFill>
                  <a:schemeClr val="dk1"/>
                </a:solidFill>
                <a:uFillTx/>
                <a:latin typeface="Aptos"/>
              </a:rPr>
              <a:t>Click to edit the outline text format</a:t>
            </a:r>
            <a:endParaRPr b="0" lang="en-US" sz="28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trike="noStrike" u="none">
                <a:solidFill>
                  <a:schemeClr val="dk1"/>
                </a:solidFill>
                <a:uFillTx/>
                <a:latin typeface="Aptos"/>
              </a:rPr>
              <a:t>Second Outline Level</a:t>
            </a:r>
            <a:endParaRPr b="0" lang="en-US" sz="20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ptos"/>
              </a:rPr>
              <a:t>Third Outline Level</a:t>
            </a:r>
            <a:endParaRPr b="0" lang="en-US" sz="18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ptos"/>
              </a:rPr>
              <a:t>Fourth Outline Level</a:t>
            </a:r>
            <a:endParaRPr b="0" lang="en-US" sz="18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uFillTx/>
                <a:latin typeface="Aptos"/>
              </a:rPr>
              <a:t>Fifth Outline Level</a:t>
            </a:r>
            <a:endParaRPr b="0" lang="en-US" sz="20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uFillTx/>
                <a:latin typeface="Aptos"/>
              </a:rPr>
              <a:t>Sixth Outline Level</a:t>
            </a:r>
            <a:endParaRPr b="0" lang="en-US" sz="20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uFillTx/>
                <a:latin typeface="Aptos"/>
              </a:rPr>
              <a:t>Seventh Outline Level</a:t>
            </a:r>
            <a:endParaRPr b="0" lang="en-US" sz="2000" strike="noStrike" u="none">
              <a:solidFill>
                <a:schemeClr val="dk1"/>
              </a:solidFill>
              <a:uFillTx/>
              <a:latin typeface="Apto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2"/>
  </p:sldLayoutIdLst>
</p:sldMaster>
</file>

<file path=ppt/slideMasters/slideMaster2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GB" sz="3200" strike="noStrike" u="none">
                <a:solidFill>
                  <a:schemeClr val="dk1"/>
                </a:solidFill>
                <a:uFillTx/>
                <a:latin typeface="Aptos Display"/>
              </a:rPr>
              <a:t>Click to edit Master title style</a:t>
            </a:r>
            <a:endParaRPr b="0" lang="en-US" sz="3200" strike="noStrike" u="none">
              <a:solidFill>
                <a:schemeClr val="dk1"/>
              </a:solidFill>
              <a:uFillTx/>
              <a:latin typeface="Aptos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3200" strike="noStrike" u="none">
                <a:solidFill>
                  <a:schemeClr val="dk1"/>
                </a:solidFill>
                <a:uFillTx/>
                <a:latin typeface="Aptos"/>
              </a:rPr>
              <a:t>Click to edit Master text styles</a:t>
            </a:r>
            <a:endParaRPr b="0" lang="en-US" sz="32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Aptos"/>
              </a:rPr>
              <a:t>Second level</a:t>
            </a:r>
            <a:endParaRPr b="0" lang="en-US" sz="28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400" strike="noStrike" u="none">
                <a:solidFill>
                  <a:schemeClr val="dk1"/>
                </a:solidFill>
                <a:uFillTx/>
                <a:latin typeface="Aptos"/>
              </a:rPr>
              <a:t>Third level</a:t>
            </a:r>
            <a:endParaRPr b="0" lang="en-US" sz="24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000" strike="noStrike" u="none">
                <a:solidFill>
                  <a:schemeClr val="dk1"/>
                </a:solidFill>
                <a:uFillTx/>
                <a:latin typeface="Aptos"/>
              </a:rPr>
              <a:t>Fourth level</a:t>
            </a:r>
            <a:endParaRPr b="0" lang="en-US" sz="20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000" strike="noStrike" u="none">
                <a:solidFill>
                  <a:schemeClr val="dk1"/>
                </a:solidFill>
                <a:uFillTx/>
                <a:latin typeface="Aptos"/>
              </a:rPr>
              <a:t>Fifth level</a:t>
            </a:r>
            <a:endParaRPr b="0" lang="en-US" sz="2000" strike="noStrike" u="none">
              <a:solidFill>
                <a:schemeClr val="dk1"/>
              </a:solidFill>
              <a:uFillTx/>
              <a:latin typeface="Aptos"/>
            </a:endParaRPr>
          </a:p>
        </p:txBody>
      </p:sp>
      <p:sp>
        <p:nvSpPr>
          <p:cNvPr id="124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1600" strike="noStrike" u="none">
                <a:solidFill>
                  <a:schemeClr val="dk1"/>
                </a:solidFill>
                <a:uFillTx/>
                <a:latin typeface="Aptos"/>
              </a:rPr>
              <a:t>Click to edit Master text styles</a:t>
            </a:r>
            <a:endParaRPr b="0" lang="en-US" sz="1600" strike="noStrike" u="none">
              <a:solidFill>
                <a:schemeClr val="dk1"/>
              </a:solidFill>
              <a:uFillTx/>
              <a:latin typeface="Aptos"/>
            </a:endParaRPr>
          </a:p>
        </p:txBody>
      </p:sp>
      <p:sp>
        <p:nvSpPr>
          <p:cNvPr id="125" name="PlaceHolder 4"/>
          <p:cNvSpPr>
            <a:spLocks noGrp="1"/>
          </p:cNvSpPr>
          <p:nvPr>
            <p:ph type="dt" idx="6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rPr>
              <a:t> </a:t>
            </a:r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26" name="PlaceHolder 5"/>
          <p:cNvSpPr>
            <a:spLocks noGrp="1"/>
          </p:cNvSpPr>
          <p:nvPr>
            <p:ph type="ftr" idx="6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27" name="PlaceHolder 6"/>
          <p:cNvSpPr>
            <a:spLocks noGrp="1"/>
          </p:cNvSpPr>
          <p:nvPr>
            <p:ph type="sldNum" idx="6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4758E07A-E1EE-45AE-B8B2-4FBE1CFF8F58}" type="slidenum">
              <a:rPr b="0" lang="en-US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rPr>
              <a:t>1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2"/>
  </p:sldLayoutIdLst>
</p:sldMaster>
</file>

<file path=ppt/slideMasters/slideMaster2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GB" sz="3200" strike="noStrike" u="none">
                <a:solidFill>
                  <a:schemeClr val="dk1"/>
                </a:solidFill>
                <a:uFillTx/>
                <a:latin typeface="Aptos Display"/>
              </a:rPr>
              <a:t>Click to edit Master title style</a:t>
            </a:r>
            <a:endParaRPr b="0" lang="en-US" sz="3200" strike="noStrike" u="none">
              <a:solidFill>
                <a:schemeClr val="dk1"/>
              </a:solidFill>
              <a:uFillTx/>
              <a:latin typeface="Aptos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uFillTx/>
                <a:latin typeface="Aptos"/>
              </a:rPr>
              <a:t>Click to edit the outline text format</a:t>
            </a:r>
            <a:endParaRPr b="0" lang="en-US" sz="32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3200" strike="noStrike" u="none">
                <a:solidFill>
                  <a:schemeClr val="dk1"/>
                </a:solidFill>
                <a:uFillTx/>
                <a:latin typeface="Aptos"/>
              </a:rPr>
              <a:t>Second Outline Level</a:t>
            </a:r>
            <a:endParaRPr b="0" lang="en-US" sz="32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uFillTx/>
                <a:latin typeface="Aptos"/>
              </a:rPr>
              <a:t>Third Outline Level</a:t>
            </a:r>
            <a:endParaRPr b="0" lang="en-US" sz="32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3200" strike="noStrike" u="none">
                <a:solidFill>
                  <a:schemeClr val="dk1"/>
                </a:solidFill>
                <a:uFillTx/>
                <a:latin typeface="Aptos"/>
              </a:rPr>
              <a:t>Fourth Outline Level</a:t>
            </a:r>
            <a:endParaRPr b="0" lang="en-US" sz="32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uFillTx/>
                <a:latin typeface="Aptos"/>
              </a:rPr>
              <a:t>Fifth Outline Level</a:t>
            </a:r>
            <a:endParaRPr b="0" lang="en-US" sz="32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uFillTx/>
                <a:latin typeface="Aptos"/>
              </a:rPr>
              <a:t>Sixth Outline Level</a:t>
            </a:r>
            <a:endParaRPr b="0" lang="en-US" sz="32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uFillTx/>
                <a:latin typeface="Aptos"/>
              </a:rPr>
              <a:t>Seventh Outline Level</a:t>
            </a:r>
            <a:endParaRPr b="0" lang="en-US" sz="3200" strike="noStrike" u="none">
              <a:solidFill>
                <a:schemeClr val="dk1"/>
              </a:solidFill>
              <a:uFillTx/>
              <a:latin typeface="Aptos"/>
            </a:endParaRPr>
          </a:p>
        </p:txBody>
      </p:sp>
      <p:sp>
        <p:nvSpPr>
          <p:cNvPr id="130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1600" strike="noStrike" u="none">
                <a:solidFill>
                  <a:schemeClr val="dk1"/>
                </a:solidFill>
                <a:uFillTx/>
                <a:latin typeface="Aptos"/>
              </a:rPr>
              <a:t>Click to edit Master text styles</a:t>
            </a:r>
            <a:endParaRPr b="0" lang="en-US" sz="1600" strike="noStrike" u="none">
              <a:solidFill>
                <a:schemeClr val="dk1"/>
              </a:solidFill>
              <a:uFillTx/>
              <a:latin typeface="Aptos"/>
            </a:endParaRPr>
          </a:p>
        </p:txBody>
      </p:sp>
      <p:sp>
        <p:nvSpPr>
          <p:cNvPr id="131" name="PlaceHolder 4"/>
          <p:cNvSpPr>
            <a:spLocks noGrp="1"/>
          </p:cNvSpPr>
          <p:nvPr>
            <p:ph type="dt" idx="64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US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rPr>
              <a:t> </a:t>
            </a:r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32" name="PlaceHolder 5"/>
          <p:cNvSpPr>
            <a:spLocks noGrp="1"/>
          </p:cNvSpPr>
          <p:nvPr>
            <p:ph type="ftr" idx="6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33" name="PlaceHolder 6"/>
          <p:cNvSpPr>
            <a:spLocks noGrp="1"/>
          </p:cNvSpPr>
          <p:nvPr>
            <p:ph type="sldNum" idx="66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41E1CD78-E57F-42B0-ABA1-F5DFEC9BC732}" type="slidenum">
              <a:rPr b="0" lang="en-US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rPr>
              <a:t>1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2"/>
  </p:sldLayoutIdLst>
</p:sldMaster>
</file>

<file path=ppt/slideMasters/slideMaster2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algn="ctr" defTabSz="914400">
              <a:lnSpc>
                <a:spcPct val="90000"/>
              </a:lnSpc>
              <a:buNone/>
            </a:pPr>
            <a:r>
              <a:rPr b="0" lang="lt-LT" sz="6000" strike="noStrike" u="none">
                <a:solidFill>
                  <a:schemeClr val="dk1"/>
                </a:solidFill>
                <a:uFillTx/>
                <a:latin typeface="Calibri Light"/>
              </a:rPr>
              <a:t>Spustelėję redag. ruoš. pavad. stilių</a:t>
            </a:r>
            <a:endParaRPr b="0" lang="en-US" sz="60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dt" idx="67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lt-LT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lt-LT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 </a:t>
            </a:r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 type="ftr" idx="68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 type="sldNum" idx="69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lt-LT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4B061470-765D-46D3-AF7D-C6349C52DCC3}" type="slidenum">
              <a:rPr b="0" lang="lt-LT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1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2"/>
  </p:sldLayoutIdLst>
</p:sldMaster>
</file>

<file path=ppt/slideMasters/slideMaster2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lt-LT" sz="4400" strike="noStrike" u="none">
                <a:solidFill>
                  <a:schemeClr val="dk1"/>
                </a:solidFill>
                <a:uFillTx/>
                <a:latin typeface="Calibri Light"/>
              </a:rPr>
              <a:t>Spustelėję redag. ruoš. pavad. stilių</a:t>
            </a:r>
            <a:endParaRPr b="0" lang="en-US" sz="4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lt-LT" sz="2800" strike="noStrike" u="none">
                <a:solidFill>
                  <a:schemeClr val="dk1"/>
                </a:solidFill>
                <a:uFillTx/>
                <a:latin typeface="Calibri"/>
              </a:rPr>
              <a:t>Redaguoti šablono teksto stilius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lt-LT" sz="2400" strike="noStrike" u="none">
                <a:solidFill>
                  <a:schemeClr val="dk1"/>
                </a:solidFill>
                <a:uFillTx/>
                <a:latin typeface="Calibri"/>
              </a:rPr>
              <a:t>Antras lygis</a:t>
            </a:r>
            <a:endParaRPr b="0" lang="en-US" sz="24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lt-LT" sz="2000" strike="noStrike" u="none">
                <a:solidFill>
                  <a:schemeClr val="dk1"/>
                </a:solidFill>
                <a:uFillTx/>
                <a:latin typeface="Calibri"/>
              </a:rPr>
              <a:t>Trečias lygis</a:t>
            </a:r>
            <a:endParaRPr b="0" lang="en-US" sz="2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lt-LT" sz="1800" strike="noStrike" u="none">
                <a:solidFill>
                  <a:schemeClr val="dk1"/>
                </a:solidFill>
                <a:uFillTx/>
                <a:latin typeface="Calibri"/>
              </a:rPr>
              <a:t>Ketvirtas lygis</a:t>
            </a:r>
            <a:endParaRPr b="0" lang="en-US" sz="1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lt-LT" sz="1800" strike="noStrike" u="none">
                <a:solidFill>
                  <a:schemeClr val="dk1"/>
                </a:solidFill>
                <a:uFillTx/>
                <a:latin typeface="Calibri"/>
              </a:rPr>
              <a:t>Penktas lygis</a:t>
            </a:r>
            <a:endParaRPr b="0" lang="en-US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dt" idx="70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lt-LT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lt-LT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 </a:t>
            </a:r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 type="ftr" idx="7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44" name="PlaceHolder 5"/>
          <p:cNvSpPr>
            <a:spLocks noGrp="1"/>
          </p:cNvSpPr>
          <p:nvPr>
            <p:ph type="sldNum" idx="72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lt-LT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780A8377-B376-4423-B8E8-BA4DBDBC0356}" type="slidenum">
              <a:rPr b="0" lang="lt-LT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1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2"/>
  </p:sldLayoutIdLst>
</p:sldMaster>
</file>

<file path=ppt/slideMasters/slideMaster2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8724960" y="365040"/>
            <a:ext cx="2628720" cy="58114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 vert="eaVer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lt-LT" sz="4400" strike="noStrike" u="none">
                <a:solidFill>
                  <a:schemeClr val="dk1"/>
                </a:solidFill>
                <a:uFillTx/>
                <a:latin typeface="Calibri Light"/>
              </a:rPr>
              <a:t>Spustelėję redag. ruoš. pavad. stilių</a:t>
            </a:r>
            <a:endParaRPr b="0" lang="en-US" sz="4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838080" y="365040"/>
            <a:ext cx="7733880" cy="58114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lt-LT" sz="2800" strike="noStrike" u="none">
                <a:solidFill>
                  <a:schemeClr val="dk1"/>
                </a:solidFill>
                <a:uFillTx/>
                <a:latin typeface="Calibri"/>
              </a:rPr>
              <a:t>Redaguoti šablono teksto stilius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lt-LT" sz="2400" strike="noStrike" u="none">
                <a:solidFill>
                  <a:schemeClr val="dk1"/>
                </a:solidFill>
                <a:uFillTx/>
                <a:latin typeface="Calibri"/>
              </a:rPr>
              <a:t>Antras lygis</a:t>
            </a:r>
            <a:endParaRPr b="0" lang="en-US" sz="24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lt-LT" sz="2000" strike="noStrike" u="none">
                <a:solidFill>
                  <a:schemeClr val="dk1"/>
                </a:solidFill>
                <a:uFillTx/>
                <a:latin typeface="Calibri"/>
              </a:rPr>
              <a:t>Trečias lygis</a:t>
            </a:r>
            <a:endParaRPr b="0" lang="en-US" sz="2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lt-LT" sz="1800" strike="noStrike" u="none">
                <a:solidFill>
                  <a:schemeClr val="dk1"/>
                </a:solidFill>
                <a:uFillTx/>
                <a:latin typeface="Calibri"/>
              </a:rPr>
              <a:t>Ketvirtas lygis</a:t>
            </a:r>
            <a:endParaRPr b="0" lang="en-US" sz="1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lt-LT" sz="1800" strike="noStrike" u="none">
                <a:solidFill>
                  <a:schemeClr val="dk1"/>
                </a:solidFill>
                <a:uFillTx/>
                <a:latin typeface="Calibri"/>
              </a:rPr>
              <a:t>Penktas lygis</a:t>
            </a:r>
            <a:endParaRPr b="0" lang="en-US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dt" idx="73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lt-LT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lt-LT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 </a:t>
            </a:r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ftr" idx="74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49" name="PlaceHolder 5"/>
          <p:cNvSpPr>
            <a:spLocks noGrp="1"/>
          </p:cNvSpPr>
          <p:nvPr>
            <p:ph type="sldNum" idx="75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lt-LT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E0E18B12-9BC0-4EDA-B415-E50DE046F5FB}" type="slidenum">
              <a:rPr b="0" lang="lt-LT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1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2"/>
  </p:sldLayoutIdLst>
</p:sldMaster>
</file>

<file path=ppt/slideMasters/slideMaster2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lt-LT" sz="4400" strike="noStrike" u="none">
                <a:solidFill>
                  <a:schemeClr val="dk1"/>
                </a:solidFill>
                <a:uFillTx/>
                <a:latin typeface="Calibri Light"/>
              </a:rPr>
              <a:t>Spustelėję redag. ruoš. pavad. stilių</a:t>
            </a:r>
            <a:endParaRPr b="0" lang="en-US" sz="4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lt-LT" sz="2800" strike="noStrike" u="none">
                <a:solidFill>
                  <a:schemeClr val="dk1"/>
                </a:solidFill>
                <a:uFillTx/>
                <a:latin typeface="Calibri"/>
              </a:rPr>
              <a:t>Redaguoti šablono teksto stilius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lt-LT" sz="2400" strike="noStrike" u="none">
                <a:solidFill>
                  <a:schemeClr val="dk1"/>
                </a:solidFill>
                <a:uFillTx/>
                <a:latin typeface="Calibri"/>
              </a:rPr>
              <a:t>Antras lygis</a:t>
            </a:r>
            <a:endParaRPr b="0" lang="en-US" sz="24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lt-LT" sz="2000" strike="noStrike" u="none">
                <a:solidFill>
                  <a:schemeClr val="dk1"/>
                </a:solidFill>
                <a:uFillTx/>
                <a:latin typeface="Calibri"/>
              </a:rPr>
              <a:t>Trečias lygis</a:t>
            </a:r>
            <a:endParaRPr b="0" lang="en-US" sz="2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lt-LT" sz="1800" strike="noStrike" u="none">
                <a:solidFill>
                  <a:schemeClr val="dk1"/>
                </a:solidFill>
                <a:uFillTx/>
                <a:latin typeface="Calibri"/>
              </a:rPr>
              <a:t>Ketvirtas lygis</a:t>
            </a:r>
            <a:endParaRPr b="0" lang="en-US" sz="1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lt-LT" sz="1800" strike="noStrike" u="none">
                <a:solidFill>
                  <a:schemeClr val="dk1"/>
                </a:solidFill>
                <a:uFillTx/>
                <a:latin typeface="Calibri"/>
              </a:rPr>
              <a:t>Penktas lygis</a:t>
            </a:r>
            <a:endParaRPr b="0" lang="en-US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dt" idx="76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lt-LT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lt-LT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 </a:t>
            </a:r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53" name="PlaceHolder 4"/>
          <p:cNvSpPr>
            <a:spLocks noGrp="1"/>
          </p:cNvSpPr>
          <p:nvPr>
            <p:ph type="ftr" idx="77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54" name="PlaceHolder 5"/>
          <p:cNvSpPr>
            <a:spLocks noGrp="1"/>
          </p:cNvSpPr>
          <p:nvPr>
            <p:ph type="sldNum" idx="78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lt-LT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C264224C-E7D3-4DA5-B452-4969E7BDB20F}" type="slidenum">
              <a:rPr b="0" lang="lt-LT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1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2"/>
  </p:sldLayoutIdLst>
</p:sldMaster>
</file>

<file path=ppt/slideMasters/slideMaster2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lt-LT" sz="6000" strike="noStrike" u="none">
                <a:solidFill>
                  <a:schemeClr val="dk1"/>
                </a:solidFill>
                <a:uFillTx/>
                <a:latin typeface="Calibri Light"/>
              </a:rPr>
              <a:t>Spustelėję redag. ruoš. pavad. stilių</a:t>
            </a:r>
            <a:endParaRPr b="0" lang="en-US" sz="60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10515240" cy="1499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lt-LT" sz="24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Redaguoti šablono teksto stilius</a:t>
            </a:r>
            <a:endParaRPr b="0" lang="en-US" sz="2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 type="dt" idx="79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lt-LT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lt-LT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 </a:t>
            </a:r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 type="ftr" idx="80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61" name="PlaceHolder 5"/>
          <p:cNvSpPr>
            <a:spLocks noGrp="1"/>
          </p:cNvSpPr>
          <p:nvPr>
            <p:ph type="sldNum" idx="81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lt-LT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0C5BF4A6-E8C3-4960-BCF3-A71832C83756}" type="slidenum">
              <a:rPr b="0" lang="lt-LT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1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2"/>
  </p:sldLayoutIdLst>
</p:sldMaster>
</file>

<file path=ppt/slideMasters/slideMaster2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lt-LT" sz="4400" strike="noStrike" u="none">
                <a:solidFill>
                  <a:schemeClr val="dk1"/>
                </a:solidFill>
                <a:uFillTx/>
                <a:latin typeface="Calibri Light"/>
              </a:rPr>
              <a:t>Spustelėję redag. ruoš. pavad. stilių</a:t>
            </a:r>
            <a:endParaRPr b="0" lang="en-US" sz="4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lt-LT" sz="2800" strike="noStrike" u="none">
                <a:solidFill>
                  <a:schemeClr val="dk1"/>
                </a:solidFill>
                <a:uFillTx/>
                <a:latin typeface="Calibri"/>
              </a:rPr>
              <a:t>Redaguoti šablono teksto stilius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lt-LT" sz="2400" strike="noStrike" u="none">
                <a:solidFill>
                  <a:schemeClr val="dk1"/>
                </a:solidFill>
                <a:uFillTx/>
                <a:latin typeface="Calibri"/>
              </a:rPr>
              <a:t>Antras lygis</a:t>
            </a:r>
            <a:endParaRPr b="0" lang="en-US" sz="24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lt-LT" sz="2000" strike="noStrike" u="none">
                <a:solidFill>
                  <a:schemeClr val="dk1"/>
                </a:solidFill>
                <a:uFillTx/>
                <a:latin typeface="Calibri"/>
              </a:rPr>
              <a:t>Trečias lygis</a:t>
            </a:r>
            <a:endParaRPr b="0" lang="en-US" sz="2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lt-LT" sz="1800" strike="noStrike" u="none">
                <a:solidFill>
                  <a:schemeClr val="dk1"/>
                </a:solidFill>
                <a:uFillTx/>
                <a:latin typeface="Calibri"/>
              </a:rPr>
              <a:t>Ketvirtas lygis</a:t>
            </a:r>
            <a:endParaRPr b="0" lang="en-US" sz="1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lt-LT" sz="1800" strike="noStrike" u="none">
                <a:solidFill>
                  <a:schemeClr val="dk1"/>
                </a:solidFill>
                <a:uFillTx/>
                <a:latin typeface="Calibri"/>
              </a:rPr>
              <a:t>Penktas lygis</a:t>
            </a:r>
            <a:endParaRPr b="0" lang="en-US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164" name="PlaceHolder 3"/>
          <p:cNvSpPr>
            <a:spLocks noGrp="1"/>
          </p:cNvSpPr>
          <p:nvPr>
            <p:ph type="body"/>
          </p:nvPr>
        </p:nvSpPr>
        <p:spPr>
          <a:xfrm>
            <a:off x="617220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lt-LT" sz="2800" strike="noStrike" u="none">
                <a:solidFill>
                  <a:schemeClr val="dk1"/>
                </a:solidFill>
                <a:uFillTx/>
                <a:latin typeface="Calibri"/>
              </a:rPr>
              <a:t>Redaguoti šablono teksto stilius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lt-LT" sz="2400" strike="noStrike" u="none">
                <a:solidFill>
                  <a:schemeClr val="dk1"/>
                </a:solidFill>
                <a:uFillTx/>
                <a:latin typeface="Calibri"/>
              </a:rPr>
              <a:t>Antras lygis</a:t>
            </a:r>
            <a:endParaRPr b="0" lang="en-US" sz="24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lt-LT" sz="2000" strike="noStrike" u="none">
                <a:solidFill>
                  <a:schemeClr val="dk1"/>
                </a:solidFill>
                <a:uFillTx/>
                <a:latin typeface="Calibri"/>
              </a:rPr>
              <a:t>Trečias lygis</a:t>
            </a:r>
            <a:endParaRPr b="0" lang="en-US" sz="2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lt-LT" sz="1800" strike="noStrike" u="none">
                <a:solidFill>
                  <a:schemeClr val="dk1"/>
                </a:solidFill>
                <a:uFillTx/>
                <a:latin typeface="Calibri"/>
              </a:rPr>
              <a:t>Ketvirtas lygis</a:t>
            </a:r>
            <a:endParaRPr b="0" lang="en-US" sz="1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lt-LT" sz="1800" strike="noStrike" u="none">
                <a:solidFill>
                  <a:schemeClr val="dk1"/>
                </a:solidFill>
                <a:uFillTx/>
                <a:latin typeface="Calibri"/>
              </a:rPr>
              <a:t>Penktas lygis</a:t>
            </a:r>
            <a:endParaRPr b="0" lang="en-US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165" name="PlaceHolder 4"/>
          <p:cNvSpPr>
            <a:spLocks noGrp="1"/>
          </p:cNvSpPr>
          <p:nvPr>
            <p:ph type="dt" idx="82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lt-LT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lt-LT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 </a:t>
            </a:r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66" name="PlaceHolder 5"/>
          <p:cNvSpPr>
            <a:spLocks noGrp="1"/>
          </p:cNvSpPr>
          <p:nvPr>
            <p:ph type="ftr" idx="83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67" name="PlaceHolder 6"/>
          <p:cNvSpPr>
            <a:spLocks noGrp="1"/>
          </p:cNvSpPr>
          <p:nvPr>
            <p:ph type="sldNum" idx="84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lt-LT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57D926F3-1B14-4E97-9FE0-0D552C410F05}" type="slidenum">
              <a:rPr b="0" lang="lt-LT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1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2"/>
  </p:sldLayoutIdLst>
</p:sldMaster>
</file>

<file path=ppt/slideMasters/slideMaster2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lt-LT" sz="4400" strike="noStrike" u="none">
                <a:solidFill>
                  <a:schemeClr val="dk1"/>
                </a:solidFill>
                <a:uFillTx/>
                <a:latin typeface="Calibri Light"/>
              </a:rPr>
              <a:t>Spustelėję redag. ruoš. pavad. stilių</a:t>
            </a:r>
            <a:endParaRPr b="0" lang="en-US" sz="4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839880" y="1681200"/>
            <a:ext cx="5157360" cy="823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lt-LT" sz="2400" strike="noStrike" u="none">
                <a:solidFill>
                  <a:schemeClr val="dk1"/>
                </a:solidFill>
                <a:uFillTx/>
                <a:latin typeface="Calibri"/>
              </a:rPr>
              <a:t>Redaguoti šablono teksto stilius</a:t>
            </a:r>
            <a:endParaRPr b="0" lang="en-US" sz="2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 type="body"/>
          </p:nvPr>
        </p:nvSpPr>
        <p:spPr>
          <a:xfrm>
            <a:off x="839880" y="2505240"/>
            <a:ext cx="5157360" cy="3684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lt-LT" sz="2800" strike="noStrike" u="none">
                <a:solidFill>
                  <a:schemeClr val="dk1"/>
                </a:solidFill>
                <a:uFillTx/>
                <a:latin typeface="Calibri"/>
              </a:rPr>
              <a:t>Redaguoti šablono teksto stilius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lt-LT" sz="2400" strike="noStrike" u="none">
                <a:solidFill>
                  <a:schemeClr val="dk1"/>
                </a:solidFill>
                <a:uFillTx/>
                <a:latin typeface="Calibri"/>
              </a:rPr>
              <a:t>Antras lygis</a:t>
            </a:r>
            <a:endParaRPr b="0" lang="en-US" sz="24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lt-LT" sz="2000" strike="noStrike" u="none">
                <a:solidFill>
                  <a:schemeClr val="dk1"/>
                </a:solidFill>
                <a:uFillTx/>
                <a:latin typeface="Calibri"/>
              </a:rPr>
              <a:t>Trečias lygis</a:t>
            </a:r>
            <a:endParaRPr b="0" lang="en-US" sz="2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lt-LT" sz="1800" strike="noStrike" u="none">
                <a:solidFill>
                  <a:schemeClr val="dk1"/>
                </a:solidFill>
                <a:uFillTx/>
                <a:latin typeface="Calibri"/>
              </a:rPr>
              <a:t>Ketvirtas lygis</a:t>
            </a:r>
            <a:endParaRPr b="0" lang="en-US" sz="1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lt-LT" sz="1800" strike="noStrike" u="none">
                <a:solidFill>
                  <a:schemeClr val="dk1"/>
                </a:solidFill>
                <a:uFillTx/>
                <a:latin typeface="Calibri"/>
              </a:rPr>
              <a:t>Penktas lygis</a:t>
            </a:r>
            <a:endParaRPr b="0" lang="en-US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174" name="PlaceHolder 4"/>
          <p:cNvSpPr>
            <a:spLocks noGrp="1"/>
          </p:cNvSpPr>
          <p:nvPr>
            <p:ph type="body"/>
          </p:nvPr>
        </p:nvSpPr>
        <p:spPr>
          <a:xfrm>
            <a:off x="6172200" y="1681200"/>
            <a:ext cx="5182920" cy="823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lt-LT" sz="2400" strike="noStrike" u="none">
                <a:solidFill>
                  <a:schemeClr val="dk1"/>
                </a:solidFill>
                <a:uFillTx/>
                <a:latin typeface="Calibri"/>
              </a:rPr>
              <a:t>Redaguoti šablono teksto stilius</a:t>
            </a:r>
            <a:endParaRPr b="0" lang="en-US" sz="2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175" name="PlaceHolder 5"/>
          <p:cNvSpPr>
            <a:spLocks noGrp="1"/>
          </p:cNvSpPr>
          <p:nvPr>
            <p:ph type="body"/>
          </p:nvPr>
        </p:nvSpPr>
        <p:spPr>
          <a:xfrm>
            <a:off x="6172200" y="2505240"/>
            <a:ext cx="5182920" cy="3684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lt-LT" sz="2800" strike="noStrike" u="none">
                <a:solidFill>
                  <a:schemeClr val="dk1"/>
                </a:solidFill>
                <a:uFillTx/>
                <a:latin typeface="Calibri"/>
              </a:rPr>
              <a:t>Redaguoti šablono teksto stilius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lt-LT" sz="2400" strike="noStrike" u="none">
                <a:solidFill>
                  <a:schemeClr val="dk1"/>
                </a:solidFill>
                <a:uFillTx/>
                <a:latin typeface="Calibri"/>
              </a:rPr>
              <a:t>Antras lygis</a:t>
            </a:r>
            <a:endParaRPr b="0" lang="en-US" sz="24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lt-LT" sz="2000" strike="noStrike" u="none">
                <a:solidFill>
                  <a:schemeClr val="dk1"/>
                </a:solidFill>
                <a:uFillTx/>
                <a:latin typeface="Calibri"/>
              </a:rPr>
              <a:t>Trečias lygis</a:t>
            </a:r>
            <a:endParaRPr b="0" lang="en-US" sz="2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lt-LT" sz="1800" strike="noStrike" u="none">
                <a:solidFill>
                  <a:schemeClr val="dk1"/>
                </a:solidFill>
                <a:uFillTx/>
                <a:latin typeface="Calibri"/>
              </a:rPr>
              <a:t>Ketvirtas lygis</a:t>
            </a:r>
            <a:endParaRPr b="0" lang="en-US" sz="1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lt-LT" sz="1800" strike="noStrike" u="none">
                <a:solidFill>
                  <a:schemeClr val="dk1"/>
                </a:solidFill>
                <a:uFillTx/>
                <a:latin typeface="Calibri"/>
              </a:rPr>
              <a:t>Penktas lygis</a:t>
            </a:r>
            <a:endParaRPr b="0" lang="en-US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176" name="PlaceHolder 6"/>
          <p:cNvSpPr>
            <a:spLocks noGrp="1"/>
          </p:cNvSpPr>
          <p:nvPr>
            <p:ph type="dt" idx="85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lt-LT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lt-LT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 </a:t>
            </a:r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77" name="PlaceHolder 7"/>
          <p:cNvSpPr>
            <a:spLocks noGrp="1"/>
          </p:cNvSpPr>
          <p:nvPr>
            <p:ph type="ftr" idx="86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78" name="PlaceHolder 8"/>
          <p:cNvSpPr>
            <a:spLocks noGrp="1"/>
          </p:cNvSpPr>
          <p:nvPr>
            <p:ph type="sldNum" idx="87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lt-LT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1BF5C93A-9B1F-406F-BCDE-8012A00A5929}" type="slidenum">
              <a:rPr b="0" lang="lt-LT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1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2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8724960" y="365040"/>
            <a:ext cx="2628720" cy="58114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 vert="eaVer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trike="noStrike" u="none">
                <a:solidFill>
                  <a:schemeClr val="dk1"/>
                </a:solidFill>
                <a:uFillTx/>
                <a:latin typeface="Aptos Display"/>
              </a:rPr>
              <a:t>Click to edit Master title style</a:t>
            </a:r>
            <a:endParaRPr b="0" lang="en-US" sz="4400" strike="noStrike" u="none">
              <a:solidFill>
                <a:schemeClr val="dk1"/>
              </a:solidFill>
              <a:uFillTx/>
              <a:latin typeface="Aptos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838080" y="365040"/>
            <a:ext cx="7733880" cy="58114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uFillTx/>
                <a:latin typeface="Aptos"/>
              </a:rPr>
              <a:t>Click to edit Master text styles</a:t>
            </a:r>
            <a:endParaRPr b="0" lang="en-US" sz="28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uFillTx/>
                <a:latin typeface="Aptos"/>
              </a:rPr>
              <a:t>Second level</a:t>
            </a:r>
            <a:endParaRPr b="0" lang="en-US" sz="24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uFillTx/>
                <a:latin typeface="Aptos"/>
              </a:rPr>
              <a:t>Third level</a:t>
            </a:r>
            <a:endParaRPr b="0" lang="en-US" sz="20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ptos"/>
              </a:rPr>
              <a:t>Fourth level</a:t>
            </a:r>
            <a:endParaRPr b="0" lang="en-US" sz="18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ptos"/>
              </a:rPr>
              <a:t>Fifth level</a:t>
            </a:r>
            <a:endParaRPr b="0" lang="en-US" sz="1800" strike="noStrike" u="none">
              <a:solidFill>
                <a:schemeClr val="dk1"/>
              </a:solidFill>
              <a:uFillTx/>
              <a:latin typeface="Aptos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dt" idx="7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GB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GB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rPr>
              <a:t> </a:t>
            </a:r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ftr" idx="8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5" name="PlaceHolder 5"/>
          <p:cNvSpPr>
            <a:spLocks noGrp="1"/>
          </p:cNvSpPr>
          <p:nvPr>
            <p:ph type="sldNum" idx="9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3BCC1A50-4783-4DFC-A03A-E00FC26BACE4}" type="slidenum">
              <a:rPr b="0" lang="en-GB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rPr>
              <a:t>1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2"/>
  </p:sldLayoutIdLst>
</p:sldMaster>
</file>

<file path=ppt/slideMasters/slideMaster3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lt-LT" sz="4400" strike="noStrike" u="none">
                <a:solidFill>
                  <a:schemeClr val="dk1"/>
                </a:solidFill>
                <a:uFillTx/>
                <a:latin typeface="Calibri Light"/>
              </a:rPr>
              <a:t>Spustelėję redag. ruoš. pavad. stilių</a:t>
            </a:r>
            <a:endParaRPr b="0" lang="en-US" sz="4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 type="dt" idx="88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lt-LT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lt-LT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 </a:t>
            </a:r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 type="ftr" idx="89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82" name="PlaceHolder 4"/>
          <p:cNvSpPr>
            <a:spLocks noGrp="1"/>
          </p:cNvSpPr>
          <p:nvPr>
            <p:ph type="sldNum" idx="90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lt-LT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83F0F790-E4B5-4B41-B15F-E4A10EE1F9E3}" type="slidenum">
              <a:rPr b="0" lang="lt-LT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1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2"/>
  </p:sldLayoutIdLst>
</p:sldMaster>
</file>

<file path=ppt/slideMasters/slideMaster3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dt" idx="9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lt-LT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lt-LT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 </a:t>
            </a:r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 type="ftr" idx="9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86" name="PlaceHolder 3"/>
          <p:cNvSpPr>
            <a:spLocks noGrp="1"/>
          </p:cNvSpPr>
          <p:nvPr>
            <p:ph type="sldNum" idx="9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lt-LT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7AC36D60-732A-422D-BDCF-425837DA13D1}" type="slidenum">
              <a:rPr b="0" lang="lt-LT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1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87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Calibri"/>
              </a:rPr>
              <a:t>Click to edit the title text format</a:t>
            </a:r>
            <a:endParaRPr b="0" lang="en-US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188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trike="noStrike" u="none">
                <a:solidFill>
                  <a:schemeClr val="dk1"/>
                </a:solidFill>
                <a:uFillTx/>
                <a:latin typeface="Calibri"/>
              </a:rPr>
              <a:t>Click to edit the outline text format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trike="noStrike" u="none">
                <a:solidFill>
                  <a:schemeClr val="dk1"/>
                </a:solidFill>
                <a:uFillTx/>
                <a:latin typeface="Calibri"/>
              </a:rPr>
              <a:t>Second Outline Level</a:t>
            </a:r>
            <a:endParaRPr b="0" lang="en-US" sz="2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Calibri"/>
              </a:rPr>
              <a:t>Third Outline Level</a:t>
            </a:r>
            <a:endParaRPr b="0" lang="en-US" sz="1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Calibri"/>
              </a:rPr>
              <a:t>Fourth Outline Level</a:t>
            </a:r>
            <a:endParaRPr b="0" lang="en-US" sz="1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uFillTx/>
                <a:latin typeface="Calibri"/>
              </a:rPr>
              <a:t>Fifth Outline Level</a:t>
            </a:r>
            <a:endParaRPr b="0" lang="en-US" sz="2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uFillTx/>
                <a:latin typeface="Calibri"/>
              </a:rPr>
              <a:t>Sixth Outline Level</a:t>
            </a:r>
            <a:endParaRPr b="0" lang="en-US" sz="2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uFillTx/>
                <a:latin typeface="Calibri"/>
              </a:rPr>
              <a:t>Seventh Outline Level</a:t>
            </a:r>
            <a:endParaRPr b="0" lang="en-US" sz="20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</p:sldLayoutIdLst>
</p:sldMaster>
</file>

<file path=ppt/slideMasters/slideMaster3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lt-LT" sz="3200" strike="noStrike" u="none">
                <a:solidFill>
                  <a:schemeClr val="dk1"/>
                </a:solidFill>
                <a:uFillTx/>
                <a:latin typeface="Calibri Light"/>
              </a:rPr>
              <a:t>Spustelėję redag. ruoš. pavad. stilių</a:t>
            </a:r>
            <a:endParaRPr b="0" lang="en-US" sz="32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198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lt-LT" sz="3200" strike="noStrike" u="none">
                <a:solidFill>
                  <a:schemeClr val="dk1"/>
                </a:solidFill>
                <a:uFillTx/>
                <a:latin typeface="Calibri"/>
              </a:rPr>
              <a:t>Redaguoti šablono teksto stilius</a:t>
            </a:r>
            <a:endParaRPr b="0" lang="en-US" sz="32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lt-LT" sz="2800" strike="noStrike" u="none">
                <a:solidFill>
                  <a:schemeClr val="dk1"/>
                </a:solidFill>
                <a:uFillTx/>
                <a:latin typeface="Calibri"/>
              </a:rPr>
              <a:t>Antras lygis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lt-LT" sz="2400" strike="noStrike" u="none">
                <a:solidFill>
                  <a:schemeClr val="dk1"/>
                </a:solidFill>
                <a:uFillTx/>
                <a:latin typeface="Calibri"/>
              </a:rPr>
              <a:t>Trečias lygis</a:t>
            </a:r>
            <a:endParaRPr b="0" lang="en-US" sz="24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lt-LT" sz="2000" strike="noStrike" u="none">
                <a:solidFill>
                  <a:schemeClr val="dk1"/>
                </a:solidFill>
                <a:uFillTx/>
                <a:latin typeface="Calibri"/>
              </a:rPr>
              <a:t>Ketvirtas lygis</a:t>
            </a:r>
            <a:endParaRPr b="0" lang="en-US" sz="2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lt-LT" sz="2000" strike="noStrike" u="none">
                <a:solidFill>
                  <a:schemeClr val="dk1"/>
                </a:solidFill>
                <a:uFillTx/>
                <a:latin typeface="Calibri"/>
              </a:rPr>
              <a:t>Penktas lygis</a:t>
            </a:r>
            <a:endParaRPr b="0" lang="en-US" sz="20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199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lt-LT" sz="1600" strike="noStrike" u="none">
                <a:solidFill>
                  <a:schemeClr val="dk1"/>
                </a:solidFill>
                <a:uFillTx/>
                <a:latin typeface="Calibri"/>
              </a:rPr>
              <a:t>Redaguoti šablono teksto stilius</a:t>
            </a:r>
            <a:endParaRPr b="0" lang="en-US" sz="16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200" name="PlaceHolder 4"/>
          <p:cNvSpPr>
            <a:spLocks noGrp="1"/>
          </p:cNvSpPr>
          <p:nvPr>
            <p:ph type="dt" idx="94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lt-LT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lt-LT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 </a:t>
            </a:r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01" name="PlaceHolder 5"/>
          <p:cNvSpPr>
            <a:spLocks noGrp="1"/>
          </p:cNvSpPr>
          <p:nvPr>
            <p:ph type="ftr" idx="9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02" name="PlaceHolder 6"/>
          <p:cNvSpPr>
            <a:spLocks noGrp="1"/>
          </p:cNvSpPr>
          <p:nvPr>
            <p:ph type="sldNum" idx="96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lt-LT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0AAE1EA5-BDA9-4549-9963-38B345E9DD7B}" type="slidenum">
              <a:rPr b="0" lang="lt-LT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1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2"/>
  </p:sldLayoutIdLst>
</p:sldMaster>
</file>

<file path=ppt/slideMasters/slideMaster3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lt-LT" sz="3200" strike="noStrike" u="none">
                <a:solidFill>
                  <a:schemeClr val="dk1"/>
                </a:solidFill>
                <a:uFillTx/>
                <a:latin typeface="Calibri Light"/>
              </a:rPr>
              <a:t>Spustelėję redag. ruoš. pavad. stilių</a:t>
            </a:r>
            <a:endParaRPr b="0" lang="en-US" sz="32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204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uFillTx/>
                <a:latin typeface="Calibri"/>
              </a:rPr>
              <a:t>Click to edit the outline text format</a:t>
            </a:r>
            <a:endParaRPr b="0" lang="en-US" sz="32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3200" strike="noStrike" u="none">
                <a:solidFill>
                  <a:schemeClr val="dk1"/>
                </a:solidFill>
                <a:uFillTx/>
                <a:latin typeface="Calibri"/>
              </a:rPr>
              <a:t>Second Outline Level</a:t>
            </a:r>
            <a:endParaRPr b="0" lang="en-US" sz="32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uFillTx/>
                <a:latin typeface="Calibri"/>
              </a:rPr>
              <a:t>Third Outline Level</a:t>
            </a:r>
            <a:endParaRPr b="0" lang="en-US" sz="32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3200" strike="noStrike" u="none">
                <a:solidFill>
                  <a:schemeClr val="dk1"/>
                </a:solidFill>
                <a:uFillTx/>
                <a:latin typeface="Calibri"/>
              </a:rPr>
              <a:t>Fourth Outline Level</a:t>
            </a:r>
            <a:endParaRPr b="0" lang="en-US" sz="32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uFillTx/>
                <a:latin typeface="Calibri"/>
              </a:rPr>
              <a:t>Fifth Outline Level</a:t>
            </a:r>
            <a:endParaRPr b="0" lang="en-US" sz="32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uFillTx/>
                <a:latin typeface="Calibri"/>
              </a:rPr>
              <a:t>Sixth Outline Level</a:t>
            </a:r>
            <a:endParaRPr b="0" lang="en-US" sz="32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uFillTx/>
                <a:latin typeface="Calibri"/>
              </a:rPr>
              <a:t>Seventh Outline Level</a:t>
            </a:r>
            <a:endParaRPr b="0" lang="en-US" sz="32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205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lt-LT" sz="1600" strike="noStrike" u="none">
                <a:solidFill>
                  <a:schemeClr val="dk1"/>
                </a:solidFill>
                <a:uFillTx/>
                <a:latin typeface="Calibri"/>
              </a:rPr>
              <a:t>Redaguoti šablono teksto stilius</a:t>
            </a:r>
            <a:endParaRPr b="0" lang="en-US" sz="16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206" name="PlaceHolder 4"/>
          <p:cNvSpPr>
            <a:spLocks noGrp="1"/>
          </p:cNvSpPr>
          <p:nvPr>
            <p:ph type="dt" idx="97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lt-LT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lt-LT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 </a:t>
            </a:r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07" name="PlaceHolder 5"/>
          <p:cNvSpPr>
            <a:spLocks noGrp="1"/>
          </p:cNvSpPr>
          <p:nvPr>
            <p:ph type="ftr" idx="98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08" name="PlaceHolder 6"/>
          <p:cNvSpPr>
            <a:spLocks noGrp="1"/>
          </p:cNvSpPr>
          <p:nvPr>
            <p:ph type="sldNum" idx="99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lt-LT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DF0AFEFA-28A6-4A38-BCA0-5BBA99C1CC92}" type="slidenum">
              <a:rPr b="0" lang="lt-LT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1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2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trike="noStrike" u="none">
                <a:solidFill>
                  <a:schemeClr val="dk1"/>
                </a:solidFill>
                <a:uFillTx/>
                <a:latin typeface="Aptos Display"/>
              </a:rPr>
              <a:t>Click to edit Master title style</a:t>
            </a:r>
            <a:endParaRPr b="0" lang="en-US" sz="4400" strike="noStrike" u="none">
              <a:solidFill>
                <a:schemeClr val="dk1"/>
              </a:solidFill>
              <a:uFillTx/>
              <a:latin typeface="Aptos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uFillTx/>
                <a:latin typeface="Aptos"/>
              </a:rPr>
              <a:t>Click to edit Master text styles</a:t>
            </a:r>
            <a:endParaRPr b="0" lang="en-US" sz="28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uFillTx/>
                <a:latin typeface="Aptos"/>
              </a:rPr>
              <a:t>Second level</a:t>
            </a:r>
            <a:endParaRPr b="0" lang="en-US" sz="24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uFillTx/>
                <a:latin typeface="Aptos"/>
              </a:rPr>
              <a:t>Third level</a:t>
            </a:r>
            <a:endParaRPr b="0" lang="en-US" sz="20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ptos"/>
              </a:rPr>
              <a:t>Fourth level</a:t>
            </a:r>
            <a:endParaRPr b="0" lang="en-US" sz="18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ptos"/>
              </a:rPr>
              <a:t>Fifth level</a:t>
            </a:r>
            <a:endParaRPr b="0" lang="en-US" sz="1800" strike="noStrike" u="none">
              <a:solidFill>
                <a:schemeClr val="dk1"/>
              </a:solidFill>
              <a:uFillTx/>
              <a:latin typeface="Aptos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dt" idx="10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GB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GB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rPr>
              <a:t> </a:t>
            </a:r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ftr" idx="1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0" name="PlaceHolder 5"/>
          <p:cNvSpPr>
            <a:spLocks noGrp="1"/>
          </p:cNvSpPr>
          <p:nvPr>
            <p:ph type="sldNum" idx="12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8314A744-D66C-4856-BFBF-FCF7F4D9FEF7}" type="slidenum">
              <a:rPr b="0" lang="en-GB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rPr>
              <a:t>1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2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6000" strike="noStrike" u="none">
                <a:solidFill>
                  <a:schemeClr val="dk1"/>
                </a:solidFill>
                <a:uFillTx/>
                <a:latin typeface="Aptos Display"/>
              </a:rPr>
              <a:t>Click to edit Master title style</a:t>
            </a:r>
            <a:endParaRPr b="0" lang="en-US" sz="6000" strike="noStrike" u="none">
              <a:solidFill>
                <a:schemeClr val="dk1"/>
              </a:solidFill>
              <a:uFillTx/>
              <a:latin typeface="Aptos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10515240" cy="1499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24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rPr>
              <a:t>Click to edit Master text styles</a:t>
            </a:r>
            <a:endParaRPr b="0" lang="en-US" sz="2400" strike="noStrike" u="none">
              <a:solidFill>
                <a:schemeClr val="dk1"/>
              </a:solidFill>
              <a:uFillTx/>
              <a:latin typeface="Aptos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dt" idx="13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GB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GB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rPr>
              <a:t> </a:t>
            </a:r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ftr" idx="14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7" name="PlaceHolder 5"/>
          <p:cNvSpPr>
            <a:spLocks noGrp="1"/>
          </p:cNvSpPr>
          <p:nvPr>
            <p:ph type="sldNum" idx="15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B9534071-8788-4DA0-A57C-9CCB7ABE5C8C}" type="slidenum">
              <a:rPr b="0" lang="en-GB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rPr>
              <a:t>1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2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trike="noStrike" u="none">
                <a:solidFill>
                  <a:schemeClr val="dk1"/>
                </a:solidFill>
                <a:uFillTx/>
                <a:latin typeface="Aptos Display"/>
              </a:rPr>
              <a:t>Click to edit Master title style</a:t>
            </a:r>
            <a:endParaRPr b="0" lang="en-US" sz="4400" strike="noStrike" u="none">
              <a:solidFill>
                <a:schemeClr val="dk1"/>
              </a:solidFill>
              <a:uFillTx/>
              <a:latin typeface="Aptos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uFillTx/>
                <a:latin typeface="Aptos"/>
              </a:rPr>
              <a:t>Click to edit Master text styles</a:t>
            </a:r>
            <a:endParaRPr b="0" lang="en-US" sz="28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uFillTx/>
                <a:latin typeface="Aptos"/>
              </a:rPr>
              <a:t>Second level</a:t>
            </a:r>
            <a:endParaRPr b="0" lang="en-US" sz="24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uFillTx/>
                <a:latin typeface="Aptos"/>
              </a:rPr>
              <a:t>Third level</a:t>
            </a:r>
            <a:endParaRPr b="0" lang="en-US" sz="20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ptos"/>
              </a:rPr>
              <a:t>Fourth level</a:t>
            </a:r>
            <a:endParaRPr b="0" lang="en-US" sz="18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ptos"/>
              </a:rPr>
              <a:t>Fifth level</a:t>
            </a:r>
            <a:endParaRPr b="0" lang="en-US" sz="1800" strike="noStrike" u="none">
              <a:solidFill>
                <a:schemeClr val="dk1"/>
              </a:solidFill>
              <a:uFillTx/>
              <a:latin typeface="Aptos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617220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uFillTx/>
                <a:latin typeface="Aptos"/>
              </a:rPr>
              <a:t>Click to edit Master text styles</a:t>
            </a:r>
            <a:endParaRPr b="0" lang="en-US" sz="28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uFillTx/>
                <a:latin typeface="Aptos"/>
              </a:rPr>
              <a:t>Second level</a:t>
            </a:r>
            <a:endParaRPr b="0" lang="en-US" sz="24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uFillTx/>
                <a:latin typeface="Aptos"/>
              </a:rPr>
              <a:t>Third level</a:t>
            </a:r>
            <a:endParaRPr b="0" lang="en-US" sz="20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ptos"/>
              </a:rPr>
              <a:t>Fourth level</a:t>
            </a:r>
            <a:endParaRPr b="0" lang="en-US" sz="18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ptos"/>
              </a:rPr>
              <a:t>Fifth level</a:t>
            </a:r>
            <a:endParaRPr b="0" lang="en-US" sz="1800" strike="noStrike" u="none">
              <a:solidFill>
                <a:schemeClr val="dk1"/>
              </a:solidFill>
              <a:uFillTx/>
              <a:latin typeface="Aptos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dt" idx="16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GB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GB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rPr>
              <a:t> </a:t>
            </a:r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ftr" idx="17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3" name="PlaceHolder 6"/>
          <p:cNvSpPr>
            <a:spLocks noGrp="1"/>
          </p:cNvSpPr>
          <p:nvPr>
            <p:ph type="sldNum" idx="18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4384E825-CBA2-4394-8471-76102DF73DDA}" type="slidenum">
              <a:rPr b="0" lang="en-GB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rPr>
              <a:t>1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2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trike="noStrike" u="none">
                <a:solidFill>
                  <a:schemeClr val="dk1"/>
                </a:solidFill>
                <a:uFillTx/>
                <a:latin typeface="Aptos Display"/>
              </a:rPr>
              <a:t>Click to edit Master title style</a:t>
            </a:r>
            <a:endParaRPr b="0" lang="en-US" sz="4400" strike="noStrike" u="none">
              <a:solidFill>
                <a:schemeClr val="dk1"/>
              </a:solidFill>
              <a:uFillTx/>
              <a:latin typeface="Aptos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839880" y="1681200"/>
            <a:ext cx="5157360" cy="823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US" sz="2400" strike="noStrike" u="none">
                <a:solidFill>
                  <a:schemeClr val="dk1"/>
                </a:solidFill>
                <a:uFillTx/>
                <a:latin typeface="Aptos"/>
              </a:rPr>
              <a:t>Click to edit Master text styles</a:t>
            </a:r>
            <a:endParaRPr b="0" lang="en-US" sz="2400" strike="noStrike" u="none">
              <a:solidFill>
                <a:schemeClr val="dk1"/>
              </a:solidFill>
              <a:uFillTx/>
              <a:latin typeface="Aptos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839880" y="2505240"/>
            <a:ext cx="5157360" cy="3684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uFillTx/>
                <a:latin typeface="Aptos"/>
              </a:rPr>
              <a:t>Click to edit Master text styles</a:t>
            </a:r>
            <a:endParaRPr b="0" lang="en-US" sz="28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uFillTx/>
                <a:latin typeface="Aptos"/>
              </a:rPr>
              <a:t>Second level</a:t>
            </a:r>
            <a:endParaRPr b="0" lang="en-US" sz="24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uFillTx/>
                <a:latin typeface="Aptos"/>
              </a:rPr>
              <a:t>Third level</a:t>
            </a:r>
            <a:endParaRPr b="0" lang="en-US" sz="20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ptos"/>
              </a:rPr>
              <a:t>Fourth level</a:t>
            </a:r>
            <a:endParaRPr b="0" lang="en-US" sz="18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ptos"/>
              </a:rPr>
              <a:t>Fifth level</a:t>
            </a:r>
            <a:endParaRPr b="0" lang="en-US" sz="1800" strike="noStrike" u="none">
              <a:solidFill>
                <a:schemeClr val="dk1"/>
              </a:solidFill>
              <a:uFillTx/>
              <a:latin typeface="Aptos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 type="body"/>
          </p:nvPr>
        </p:nvSpPr>
        <p:spPr>
          <a:xfrm>
            <a:off x="6172200" y="1681200"/>
            <a:ext cx="5182920" cy="823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US" sz="2400" strike="noStrike" u="none">
                <a:solidFill>
                  <a:schemeClr val="dk1"/>
                </a:solidFill>
                <a:uFillTx/>
                <a:latin typeface="Aptos"/>
              </a:rPr>
              <a:t>Click to edit Master text styles</a:t>
            </a:r>
            <a:endParaRPr b="0" lang="en-US" sz="2400" strike="noStrike" u="none">
              <a:solidFill>
                <a:schemeClr val="dk1"/>
              </a:solidFill>
              <a:uFillTx/>
              <a:latin typeface="Aptos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 type="body"/>
          </p:nvPr>
        </p:nvSpPr>
        <p:spPr>
          <a:xfrm>
            <a:off x="6172200" y="2505240"/>
            <a:ext cx="5182920" cy="3684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uFillTx/>
                <a:latin typeface="Aptos"/>
              </a:rPr>
              <a:t>Click to edit Master text styles</a:t>
            </a:r>
            <a:endParaRPr b="0" lang="en-US" sz="28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uFillTx/>
                <a:latin typeface="Aptos"/>
              </a:rPr>
              <a:t>Second level</a:t>
            </a:r>
            <a:endParaRPr b="0" lang="en-US" sz="24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uFillTx/>
                <a:latin typeface="Aptos"/>
              </a:rPr>
              <a:t>Third level</a:t>
            </a:r>
            <a:endParaRPr b="0" lang="en-US" sz="20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ptos"/>
              </a:rPr>
              <a:t>Fourth level</a:t>
            </a:r>
            <a:endParaRPr b="0" lang="en-US" sz="18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ptos"/>
              </a:rPr>
              <a:t>Fifth level</a:t>
            </a:r>
            <a:endParaRPr b="0" lang="en-US" sz="1800" strike="noStrike" u="none">
              <a:solidFill>
                <a:schemeClr val="dk1"/>
              </a:solidFill>
              <a:uFillTx/>
              <a:latin typeface="Aptos"/>
            </a:endParaRPr>
          </a:p>
        </p:txBody>
      </p:sp>
      <p:sp>
        <p:nvSpPr>
          <p:cNvPr id="42" name="PlaceHolder 6"/>
          <p:cNvSpPr>
            <a:spLocks noGrp="1"/>
          </p:cNvSpPr>
          <p:nvPr>
            <p:ph type="dt" idx="19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GB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GB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rPr>
              <a:t> </a:t>
            </a:r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3" name="PlaceHolder 7"/>
          <p:cNvSpPr>
            <a:spLocks noGrp="1"/>
          </p:cNvSpPr>
          <p:nvPr>
            <p:ph type="ftr" idx="20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4" name="PlaceHolder 8"/>
          <p:cNvSpPr>
            <a:spLocks noGrp="1"/>
          </p:cNvSpPr>
          <p:nvPr>
            <p:ph type="sldNum" idx="21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B2FAE2A7-94FE-4E96-8E5B-2D40B70BC000}" type="slidenum">
              <a:rPr b="0" lang="en-GB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rPr>
              <a:t>1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2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trike="noStrike" u="none">
                <a:solidFill>
                  <a:schemeClr val="dk1"/>
                </a:solidFill>
                <a:uFillTx/>
                <a:latin typeface="Aptos Display"/>
              </a:rPr>
              <a:t>Click to edit Master title style</a:t>
            </a:r>
            <a:endParaRPr b="0" lang="en-US" sz="4400" strike="noStrike" u="none">
              <a:solidFill>
                <a:schemeClr val="dk1"/>
              </a:solidFill>
              <a:uFillTx/>
              <a:latin typeface="Aptos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dt" idx="22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GB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GB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rPr>
              <a:t> </a:t>
            </a:r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ftr" idx="23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 type="sldNum" idx="24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FA15D788-A947-49BB-83C1-4CF26749B932}" type="slidenum">
              <a:rPr b="0" lang="en-GB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rPr>
              <a:t>1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2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dt" idx="25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GB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GB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rPr>
              <a:t> </a:t>
            </a:r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ftr" idx="26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sldNum" idx="27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D04E9809-E457-4708-8C31-95A0B04375C6}" type="slidenum">
              <a:rPr b="0" lang="en-GB" sz="1200" strike="noStrike" u="none">
                <a:solidFill>
                  <a:schemeClr val="dk1">
                    <a:tint val="82000"/>
                  </a:schemeClr>
                </a:solidFill>
                <a:uFillTx/>
                <a:latin typeface="Aptos"/>
              </a:rPr>
              <a:t>1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ptos"/>
              </a:rPr>
              <a:t>Click to edit the title text format</a:t>
            </a:r>
            <a:endParaRPr b="0" lang="en-US" sz="1800" strike="noStrike" u="none">
              <a:solidFill>
                <a:schemeClr val="dk1"/>
              </a:solidFill>
              <a:uFillTx/>
              <a:latin typeface="Aptos"/>
            </a:endParaRPr>
          </a:p>
        </p:txBody>
      </p:sp>
      <p:sp>
        <p:nvSpPr>
          <p:cNvPr id="5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trike="noStrike" u="none">
                <a:solidFill>
                  <a:schemeClr val="dk1"/>
                </a:solidFill>
                <a:uFillTx/>
                <a:latin typeface="Aptos"/>
              </a:rPr>
              <a:t>Click to edit the outline text format</a:t>
            </a:r>
            <a:endParaRPr b="0" lang="en-US" sz="28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trike="noStrike" u="none">
                <a:solidFill>
                  <a:schemeClr val="dk1"/>
                </a:solidFill>
                <a:uFillTx/>
                <a:latin typeface="Aptos"/>
              </a:rPr>
              <a:t>Second Outline Level</a:t>
            </a:r>
            <a:endParaRPr b="0" lang="en-US" sz="20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ptos"/>
              </a:rPr>
              <a:t>Third Outline Level</a:t>
            </a:r>
            <a:endParaRPr b="0" lang="en-US" sz="18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ptos"/>
              </a:rPr>
              <a:t>Fourth Outline Level</a:t>
            </a:r>
            <a:endParaRPr b="0" lang="en-US" sz="18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uFillTx/>
                <a:latin typeface="Aptos"/>
              </a:rPr>
              <a:t>Fifth Outline Level</a:t>
            </a:r>
            <a:endParaRPr b="0" lang="en-US" sz="20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uFillTx/>
                <a:latin typeface="Aptos"/>
              </a:rPr>
              <a:t>Sixth Outline Level</a:t>
            </a:r>
            <a:endParaRPr b="0" lang="en-US" sz="2000" strike="noStrike" u="none">
              <a:solidFill>
                <a:schemeClr val="dk1"/>
              </a:solidFill>
              <a:uFillTx/>
              <a:latin typeface="Aptos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uFillTx/>
                <a:latin typeface="Aptos"/>
              </a:rPr>
              <a:t>Seventh Outline Level</a:t>
            </a:r>
            <a:endParaRPr b="0" lang="en-US" sz="2000" strike="noStrike" u="none">
              <a:solidFill>
                <a:schemeClr val="dk1"/>
              </a:solidFill>
              <a:uFillTx/>
              <a:latin typeface="Apto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9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image" Target="../media/image8.jpeg"/><Relationship Id="rId3" Type="http://schemas.openxmlformats.org/officeDocument/2006/relationships/chart" Target="../charts/chart9.xml"/><Relationship Id="rId4" Type="http://schemas.openxmlformats.org/officeDocument/2006/relationships/chart" Target="../charts/chart10.xml"/><Relationship Id="rId5" Type="http://schemas.openxmlformats.org/officeDocument/2006/relationships/chart" Target="../charts/chart11.xml"/><Relationship Id="rId6" Type="http://schemas.openxmlformats.org/officeDocument/2006/relationships/chart" Target="../charts/chart12.xml"/><Relationship Id="rId7" Type="http://schemas.openxmlformats.org/officeDocument/2006/relationships/image" Target="../media/image3.jpeg"/><Relationship Id="rId8" Type="http://schemas.openxmlformats.org/officeDocument/2006/relationships/slideLayout" Target="../slideLayouts/slideLayout3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20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chart" Target="../charts/chart13.xml"/><Relationship Id="rId2" Type="http://schemas.openxmlformats.org/officeDocument/2006/relationships/chart" Target="../charts/chart14.xml"/><Relationship Id="rId3" Type="http://schemas.openxmlformats.org/officeDocument/2006/relationships/chart" Target="../charts/chart15.xml"/><Relationship Id="rId4" Type="http://schemas.openxmlformats.org/officeDocument/2006/relationships/chart" Target="../charts/chart16.xml"/><Relationship Id="rId5" Type="http://schemas.openxmlformats.org/officeDocument/2006/relationships/image" Target="../media/image3.jpeg"/><Relationship Id="rId6" Type="http://schemas.openxmlformats.org/officeDocument/2006/relationships/slideLayout" Target="../slideLayouts/slideLayout3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3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chart" Target="../charts/chart17.xml"/><Relationship Id="rId2" Type="http://schemas.openxmlformats.org/officeDocument/2006/relationships/image" Target="../media/image3.jpeg"/><Relationship Id="rId3" Type="http://schemas.openxmlformats.org/officeDocument/2006/relationships/chart" Target="../charts/chart18.xml"/><Relationship Id="rId4" Type="http://schemas.openxmlformats.org/officeDocument/2006/relationships/chart" Target="../charts/chart19.xml"/><Relationship Id="rId5" Type="http://schemas.openxmlformats.org/officeDocument/2006/relationships/slideLayout" Target="../slideLayouts/slideLayout3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chart" Target="../charts/chart20.xml"/><Relationship Id="rId2" Type="http://schemas.openxmlformats.org/officeDocument/2006/relationships/chart" Target="../charts/chart21.xml"/><Relationship Id="rId3" Type="http://schemas.openxmlformats.org/officeDocument/2006/relationships/slideLayout" Target="../slideLayouts/slideLayout3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3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microsoft.com/office/2007/relationships/hdphoto" Target="../media/hdphoto1.wdp"/><Relationship Id="rId3" Type="http://schemas.openxmlformats.org/officeDocument/2006/relationships/slideLayout" Target="../slideLayouts/slideLayout31.xml"/><Relationship Id="rId4" Type="http://schemas.openxmlformats.org/officeDocument/2006/relationships/notesSlide" Target="../notesSlides/notesSlide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chart" Target="../charts/chart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Relationship Id="rId4" Type="http://schemas.openxmlformats.org/officeDocument/2006/relationships/chart" Target="../charts/chart2.xml"/><Relationship Id="rId5" Type="http://schemas.openxmlformats.org/officeDocument/2006/relationships/chart" Target="../charts/chart3.xml"/><Relationship Id="rId6" Type="http://schemas.openxmlformats.org/officeDocument/2006/relationships/slideLayout" Target="../slideLayouts/slideLayout3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chart" Target="../charts/chart4.xml"/><Relationship Id="rId3" Type="http://schemas.openxmlformats.org/officeDocument/2006/relationships/image" Target="../media/image3.jpeg"/><Relationship Id="rId4" Type="http://schemas.openxmlformats.org/officeDocument/2006/relationships/slideLayout" Target="../slideLayouts/slideLayout3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31.xml"/><Relationship Id="rId3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20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chart" Target="../charts/chart5.xml"/><Relationship Id="rId2" Type="http://schemas.openxmlformats.org/officeDocument/2006/relationships/chart" Target="../charts/chart6.xml"/><Relationship Id="rId3" Type="http://schemas.openxmlformats.org/officeDocument/2006/relationships/chart" Target="../charts/chart7.xml"/><Relationship Id="rId4" Type="http://schemas.openxmlformats.org/officeDocument/2006/relationships/slideLayout" Target="../slideLayouts/slideLayout3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chart" Target="../charts/chart8.xml"/><Relationship Id="rId2" Type="http://schemas.openxmlformats.org/officeDocument/2006/relationships/slideLayout" Target="../slideLayouts/slideLayout3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31.xml"/><Relationship Id="rId3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Rectangl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40" y="0"/>
            <a:ext cx="12188520" cy="6857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uFillTx/>
              <a:latin typeface="Aptos"/>
            </a:endParaRPr>
          </a:p>
        </p:txBody>
      </p:sp>
      <p:pic>
        <p:nvPicPr>
          <p:cNvPr id="216" name="Picture 1" descr="Surgeon using digital tablet in operating room"/>
          <p:cNvPicPr/>
          <p:nvPr/>
        </p:nvPicPr>
        <p:blipFill>
          <a:blip r:embed="rId1">
            <a:alphaModFix amt="35000"/>
          </a:blip>
          <a:srcRect l="0" t="15743" r="0" b="0"/>
          <a:stretch/>
        </p:blipFill>
        <p:spPr>
          <a:xfrm>
            <a:off x="0" y="1440"/>
            <a:ext cx="12191760" cy="68562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17" name="Rectangle 4"/>
          <p:cNvSpPr/>
          <p:nvPr/>
        </p:nvSpPr>
        <p:spPr>
          <a:xfrm>
            <a:off x="214920" y="610920"/>
            <a:ext cx="11835000" cy="3382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anchor="ctr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lt-LT" sz="7200" strike="noStrike" u="none">
                <a:solidFill>
                  <a:srgbClr val="002060"/>
                </a:solidFill>
                <a:uFillTx/>
                <a:latin typeface="Aptos ExtraBold"/>
              </a:rPr>
              <a:t>SVEIKATOS  FINANSAVIMAS</a:t>
            </a:r>
            <a:endParaRPr b="0" lang="en-US" sz="7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lt-LT" sz="7200" strike="noStrike" u="none">
                <a:solidFill>
                  <a:srgbClr val="002060"/>
                </a:solidFill>
                <a:uFillTx/>
                <a:latin typeface="Aptos ExtraBold"/>
              </a:rPr>
              <a:t>IR ATLYGINIMAI</a:t>
            </a:r>
            <a:endParaRPr b="0" lang="en-US" sz="7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18" name="Rectangle 4"/>
          <p:cNvSpPr/>
          <p:nvPr/>
        </p:nvSpPr>
        <p:spPr>
          <a:xfrm>
            <a:off x="354960" y="5565240"/>
            <a:ext cx="7517880" cy="1066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anchor="ctr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lt-LT" sz="3200" strike="noStrike" u="none">
                <a:solidFill>
                  <a:srgbClr val="002060"/>
                </a:solidFill>
                <a:uFillTx/>
                <a:latin typeface="Aptos ExtraBold"/>
              </a:rPr>
              <a:t>Valstybinė ligonių kasa</a:t>
            </a: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lt-LT" sz="3200" strike="noStrike" u="none">
                <a:solidFill>
                  <a:srgbClr val="002060"/>
                </a:solidFill>
                <a:uFillTx/>
                <a:latin typeface="Aptos ExtraBold"/>
              </a:rPr>
              <a:t>Gytis Bendorius</a:t>
            </a: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19" name="TextBox 2"/>
          <p:cNvSpPr/>
          <p:nvPr/>
        </p:nvSpPr>
        <p:spPr>
          <a:xfrm>
            <a:off x="8915400" y="6021360"/>
            <a:ext cx="2862720" cy="578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lt-LT" sz="3200" strike="noStrike" u="none">
                <a:solidFill>
                  <a:srgbClr val="002060"/>
                </a:solidFill>
                <a:uFillTx/>
                <a:latin typeface="Aptos ExtraBold"/>
              </a:rPr>
              <a:t>2025 04 25</a:t>
            </a: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TextBox 4"/>
          <p:cNvSpPr/>
          <p:nvPr/>
        </p:nvSpPr>
        <p:spPr>
          <a:xfrm>
            <a:off x="776160" y="947520"/>
            <a:ext cx="4778640" cy="197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0" lang="lt-LT" sz="2400" strike="noStrike" u="none">
                <a:solidFill>
                  <a:srgbClr val="c00000"/>
                </a:solidFill>
                <a:uFillTx/>
                <a:latin typeface="Aptos ExtraBold"/>
              </a:rPr>
              <a:t>Slaugytojai</a:t>
            </a:r>
            <a:endParaRPr b="0" lang="en-U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457200">
              <a:lnSpc>
                <a:spcPct val="100000"/>
              </a:lnSpc>
              <a:tabLst>
                <a:tab algn="l" pos="0"/>
              </a:tabLst>
            </a:pP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457200">
              <a:lnSpc>
                <a:spcPct val="100000"/>
              </a:lnSpc>
              <a:tabLst>
                <a:tab algn="l" pos="0"/>
              </a:tabLst>
            </a:pPr>
            <a:r>
              <a:rPr b="0" lang="lt-LT" sz="1600" strike="noStrike" u="none">
                <a:solidFill>
                  <a:srgbClr val="000000"/>
                </a:solidFill>
                <a:uFillTx/>
                <a:latin typeface="Aptos SemiBold"/>
              </a:rPr>
              <a:t>Slaugytojų atlyginimai turėtų augti greičiau negu Lietuvos VDU ir pasiekti 1.25 VDU. Tokiam atlygiui pateisinti, slugytojai turi gauti daugiau įgaliojimų ir atsakomybių, vystyti kompetencijas.</a:t>
            </a:r>
            <a:r>
              <a:rPr b="0" lang="lt-LT" sz="1800" strike="noStrike" u="none">
                <a:solidFill>
                  <a:srgbClr val="000000"/>
                </a:solidFill>
                <a:uFillTx/>
                <a:latin typeface="Aptos SemiBold"/>
              </a:rPr>
              <a:t>  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cxnSp>
        <p:nvCxnSpPr>
          <p:cNvPr id="295" name="Tiesioji jungtis 12"/>
          <p:cNvCxnSpPr/>
          <p:nvPr/>
        </p:nvCxnSpPr>
        <p:spPr>
          <a:xfrm>
            <a:off x="754200" y="1073160"/>
            <a:ext cx="360" cy="1899360"/>
          </a:xfrm>
          <a:prstGeom prst="straightConnector1">
            <a:avLst/>
          </a:prstGeom>
          <a:ln w="19050">
            <a:solidFill>
              <a:srgbClr val="c00000"/>
            </a:solidFill>
          </a:ln>
        </p:spPr>
      </p:cxnSp>
      <p:sp>
        <p:nvSpPr>
          <p:cNvPr id="296" name="TextBox 8"/>
          <p:cNvSpPr/>
          <p:nvPr/>
        </p:nvSpPr>
        <p:spPr>
          <a:xfrm>
            <a:off x="6636960" y="947520"/>
            <a:ext cx="4778640" cy="173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0" lang="lt-LT" sz="2400" strike="noStrike" u="none">
                <a:solidFill>
                  <a:srgbClr val="c00000"/>
                </a:solidFill>
                <a:uFillTx/>
                <a:latin typeface="Aptos ExtraBold"/>
              </a:rPr>
              <a:t>Gydytojai</a:t>
            </a:r>
            <a:endParaRPr b="0" lang="en-U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457200">
              <a:lnSpc>
                <a:spcPct val="100000"/>
              </a:lnSpc>
              <a:tabLst>
                <a:tab algn="l" pos="0"/>
              </a:tabLst>
            </a:pP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457200">
              <a:lnSpc>
                <a:spcPct val="100000"/>
              </a:lnSpc>
              <a:tabLst>
                <a:tab algn="l" pos="0"/>
              </a:tabLst>
            </a:pPr>
            <a:r>
              <a:rPr b="0" lang="lt-LT" sz="1600" strike="noStrike" u="none">
                <a:solidFill>
                  <a:srgbClr val="000000"/>
                </a:solidFill>
                <a:uFillTx/>
                <a:latin typeface="Aptos SemiBold"/>
              </a:rPr>
              <a:t>Gydytojų atlyginimas (2.36 VDU 2024 m.) turėtų augti panašiai kaip Lietuvos VDU. Darbo našumas ir veiksmingumas dar kurį laiką bus labai svarbios  sritys.</a:t>
            </a:r>
            <a:r>
              <a:rPr b="0" lang="lt-LT" sz="1800" strike="noStrike" u="none">
                <a:solidFill>
                  <a:srgbClr val="000000"/>
                </a:solidFill>
                <a:uFillTx/>
                <a:latin typeface="Aptos SemiBold"/>
              </a:rPr>
              <a:t> 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cxnSp>
        <p:nvCxnSpPr>
          <p:cNvPr id="297" name="Tiesioji jungtis 12"/>
          <p:cNvCxnSpPr/>
          <p:nvPr/>
        </p:nvCxnSpPr>
        <p:spPr>
          <a:xfrm>
            <a:off x="6615000" y="1073160"/>
            <a:ext cx="360" cy="1587960"/>
          </a:xfrm>
          <a:prstGeom prst="straightConnector1">
            <a:avLst/>
          </a:prstGeom>
          <a:ln w="19050">
            <a:solidFill>
              <a:srgbClr val="c00000"/>
            </a:solidFill>
          </a:ln>
        </p:spPr>
      </p:cxnSp>
      <p:sp>
        <p:nvSpPr>
          <p:cNvPr id="298" name="TextBox 13"/>
          <p:cNvSpPr/>
          <p:nvPr/>
        </p:nvSpPr>
        <p:spPr>
          <a:xfrm>
            <a:off x="754560" y="3697920"/>
            <a:ext cx="4778640" cy="222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0" lang="lt-LT" sz="2400" strike="noStrike" u="none">
                <a:solidFill>
                  <a:srgbClr val="c00000"/>
                </a:solidFill>
                <a:uFillTx/>
                <a:latin typeface="Aptos ExtraBold"/>
              </a:rPr>
              <a:t>Atlygio ryšys su MMA</a:t>
            </a:r>
            <a:endParaRPr b="0" lang="en-U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457200">
              <a:lnSpc>
                <a:spcPct val="100000"/>
              </a:lnSpc>
              <a:tabLst>
                <a:tab algn="l" pos="0"/>
              </a:tabLst>
            </a:pP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457200">
              <a:lnSpc>
                <a:spcPct val="100000"/>
              </a:lnSpc>
              <a:tabLst>
                <a:tab algn="l" pos="0"/>
              </a:tabLst>
            </a:pPr>
            <a:r>
              <a:rPr b="0" lang="lt-LT" sz="1600" strike="noStrike" u="none">
                <a:solidFill>
                  <a:srgbClr val="000000"/>
                </a:solidFill>
                <a:uFillTx/>
                <a:latin typeface="Aptos SemiBold"/>
              </a:rPr>
              <a:t>Medikų atlygio susiejimas su minimaliąja mėnesine alga yra netinkamas: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algn="just" defTabSz="4572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  <a:tabLst>
                <a:tab algn="l" pos="0"/>
              </a:tabLst>
            </a:pPr>
            <a:r>
              <a:rPr b="0" lang="lt-LT" sz="1600" strike="noStrike" u="none">
                <a:solidFill>
                  <a:srgbClr val="000000"/>
                </a:solidFill>
                <a:uFillTx/>
                <a:latin typeface="Aptos SemiBold"/>
              </a:rPr>
              <a:t>MMA paprastai yra susijęs su nekvalifikuotu darbu; 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algn="just" defTabSz="4572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  <a:tabLst>
                <a:tab algn="l" pos="0"/>
              </a:tabLst>
            </a:pPr>
            <a:r>
              <a:rPr b="0" lang="lt-LT" sz="1600" strike="noStrike" u="none">
                <a:solidFill>
                  <a:srgbClr val="000000"/>
                </a:solidFill>
                <a:uFillTx/>
                <a:latin typeface="Aptos SemiBold"/>
              </a:rPr>
              <a:t>PSDF pajamos labiau priklauso nuo VDU negu nuo MMA.</a:t>
            </a:r>
            <a:r>
              <a:rPr b="0" lang="lt-LT" sz="1800" strike="noStrike" u="none">
                <a:solidFill>
                  <a:srgbClr val="000000"/>
                </a:solidFill>
                <a:uFillTx/>
                <a:latin typeface="Aptos SemiBold"/>
              </a:rPr>
              <a:t>   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cxnSp>
        <p:nvCxnSpPr>
          <p:cNvPr id="299" name="Tiesioji jungtis 12"/>
          <p:cNvCxnSpPr/>
          <p:nvPr/>
        </p:nvCxnSpPr>
        <p:spPr>
          <a:xfrm>
            <a:off x="732600" y="3823560"/>
            <a:ext cx="360" cy="2275200"/>
          </a:xfrm>
          <a:prstGeom prst="straightConnector1">
            <a:avLst/>
          </a:prstGeom>
          <a:ln w="19050">
            <a:solidFill>
              <a:srgbClr val="c00000"/>
            </a:solidFill>
          </a:ln>
        </p:spPr>
      </p:cxnSp>
      <p:sp>
        <p:nvSpPr>
          <p:cNvPr id="300" name="TextBox 15"/>
          <p:cNvSpPr/>
          <p:nvPr/>
        </p:nvSpPr>
        <p:spPr>
          <a:xfrm>
            <a:off x="6636960" y="3584520"/>
            <a:ext cx="4778640" cy="289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0" lang="lt-LT" sz="2200" strike="noStrike" u="none">
                <a:solidFill>
                  <a:srgbClr val="c00000"/>
                </a:solidFill>
                <a:uFillTx/>
                <a:latin typeface="Aptos ExtraBold"/>
              </a:rPr>
              <a:t>Kita</a:t>
            </a:r>
            <a:endParaRPr b="0" lang="en-US" sz="2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457200">
              <a:lnSpc>
                <a:spcPct val="100000"/>
              </a:lnSpc>
              <a:tabLst>
                <a:tab algn="l" pos="0"/>
              </a:tabLst>
            </a:pP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algn="just" defTabSz="4572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  <a:tabLst>
                <a:tab algn="l" pos="0"/>
              </a:tabLst>
            </a:pPr>
            <a:r>
              <a:rPr b="0" lang="lt-LT" sz="1600" strike="noStrike" u="none">
                <a:solidFill>
                  <a:srgbClr val="000000"/>
                </a:solidFill>
                <a:uFillTx/>
                <a:latin typeface="Aptos SemiBold"/>
              </a:rPr>
              <a:t>Papildomos laisvos dienos (sveikatinimo, mokymosi) yra menkai vertinamos, jas stengiamasi paversti atostogomis; 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algn="just" defTabSz="4572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  <a:tabLst>
                <a:tab algn="l" pos="0"/>
              </a:tabLst>
            </a:pPr>
            <a:r>
              <a:rPr b="0" lang="lt-LT" sz="1600" strike="noStrike" u="none">
                <a:solidFill>
                  <a:srgbClr val="000000"/>
                </a:solidFill>
                <a:uFillTx/>
                <a:latin typeface="Aptos SemiBold"/>
              </a:rPr>
              <a:t>Aukšti koeficientai darbo sutartyse paverčia atlygį fiksuotu arba su labai maža kintama dalimi. Tokios atlygio sistemos yra nemotyvuojančios ir palankios tik prastiems darbuotojams.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cxnSp>
        <p:nvCxnSpPr>
          <p:cNvPr id="301" name="Tiesioji jungtis 12"/>
          <p:cNvCxnSpPr/>
          <p:nvPr/>
        </p:nvCxnSpPr>
        <p:spPr>
          <a:xfrm>
            <a:off x="6615000" y="3710160"/>
            <a:ext cx="360" cy="2733840"/>
          </a:xfrm>
          <a:prstGeom prst="straightConnector1">
            <a:avLst/>
          </a:prstGeom>
          <a:ln w="19050">
            <a:solidFill>
              <a:srgbClr val="c00000"/>
            </a:solidFill>
          </a:ln>
        </p:spPr>
      </p:cxn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9" dur="indefinite" restart="never" nodeType="tmRoot">
          <p:childTnLst>
            <p:seq>
              <p:cTn id="60" dur="indefinite" nodeType="mainSeq">
                <p:childTnLst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Picture 16" descr="Healthcare professional talking to a patient in bed"/>
          <p:cNvPicPr/>
          <p:nvPr/>
        </p:nvPicPr>
        <p:blipFill>
          <a:blip r:embed="rId1">
            <a:alphaModFix amt="50000"/>
          </a:blip>
          <a:stretch/>
        </p:blipFill>
        <p:spPr>
          <a:xfrm>
            <a:off x="3948120" y="-579240"/>
            <a:ext cx="11155320" cy="7436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03" name="Picture 12" descr="Newborn yawning in hospital bassinet"/>
          <p:cNvPicPr/>
          <p:nvPr/>
        </p:nvPicPr>
        <p:blipFill>
          <a:blip r:embed="rId2">
            <a:alphaModFix amt="50000"/>
          </a:blip>
          <a:stretch/>
        </p:blipFill>
        <p:spPr>
          <a:xfrm>
            <a:off x="-3123360" y="0"/>
            <a:ext cx="1028772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04" name="Rectangle 6"/>
          <p:cNvSpPr/>
          <p:nvPr/>
        </p:nvSpPr>
        <p:spPr>
          <a:xfrm>
            <a:off x="3948120" y="0"/>
            <a:ext cx="4276800" cy="685764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en-US" sz="1800" strike="noStrike" u="none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05" name="Rounded Rectangle 19"/>
          <p:cNvSpPr/>
          <p:nvPr/>
        </p:nvSpPr>
        <p:spPr>
          <a:xfrm>
            <a:off x="4033800" y="126720"/>
            <a:ext cx="4129200" cy="2847960"/>
          </a:xfrm>
          <a:prstGeom prst="roundRect">
            <a:avLst>
              <a:gd name="adj" fmla="val 7128"/>
            </a:avLst>
          </a:prstGeom>
          <a:solidFill>
            <a:schemeClr val="accent1">
              <a:lumMod val="50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en-US" sz="1800" strike="noStrike" u="none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06" name="Rounded Rectangle 55"/>
          <p:cNvSpPr/>
          <p:nvPr/>
        </p:nvSpPr>
        <p:spPr>
          <a:xfrm>
            <a:off x="4029840" y="3069360"/>
            <a:ext cx="4129200" cy="3729960"/>
          </a:xfrm>
          <a:prstGeom prst="roundRect">
            <a:avLst>
              <a:gd name="adj" fmla="val 6004"/>
            </a:avLst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en-US" sz="1800" strike="noStrike" u="none">
              <a:solidFill>
                <a:srgbClr val="ffffff"/>
              </a:solidFill>
              <a:uFillTx/>
              <a:latin typeface="Calibri"/>
            </a:endParaRPr>
          </a:p>
        </p:txBody>
      </p:sp>
      <p:graphicFrame>
        <p:nvGraphicFramePr>
          <p:cNvPr id="307" name="Diagrama 10"/>
          <p:cNvGraphicFramePr/>
          <p:nvPr/>
        </p:nvGraphicFramePr>
        <p:xfrm>
          <a:off x="4096800" y="183240"/>
          <a:ext cx="2116800" cy="277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08" name="Diagrama 8"/>
          <p:cNvGraphicFramePr/>
          <p:nvPr/>
        </p:nvGraphicFramePr>
        <p:xfrm>
          <a:off x="6108120" y="172440"/>
          <a:ext cx="2116800" cy="2788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09" name="Diagrama 9"/>
          <p:cNvGraphicFramePr/>
          <p:nvPr/>
        </p:nvGraphicFramePr>
        <p:xfrm>
          <a:off x="4133880" y="2961360"/>
          <a:ext cx="2323800" cy="3775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10" name="TextBox 13"/>
          <p:cNvSpPr/>
          <p:nvPr/>
        </p:nvSpPr>
        <p:spPr>
          <a:xfrm>
            <a:off x="5658840" y="3956400"/>
            <a:ext cx="435240" cy="21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0" lang="en-US" sz="800" strike="noStrike" u="none">
                <a:solidFill>
                  <a:srgbClr val="ffffff"/>
                </a:solidFill>
                <a:uFillTx/>
                <a:latin typeface="Aptos SemiBold"/>
              </a:rPr>
              <a:t>394</a:t>
            </a:r>
            <a:endParaRPr b="0" lang="en-US" sz="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11" name="TextBox 17"/>
          <p:cNvSpPr/>
          <p:nvPr/>
        </p:nvSpPr>
        <p:spPr>
          <a:xfrm>
            <a:off x="4961160" y="4710960"/>
            <a:ext cx="635040" cy="21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0" lang="en-US" sz="800" strike="noStrike" u="none">
                <a:solidFill>
                  <a:srgbClr val="ffffff"/>
                </a:solidFill>
                <a:uFillTx/>
                <a:latin typeface="Aptos SemiBold"/>
              </a:rPr>
              <a:t>201</a:t>
            </a:r>
            <a:endParaRPr b="0" lang="en-US" sz="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aphicFrame>
        <p:nvGraphicFramePr>
          <p:cNvPr id="312" name="Diagrama 20"/>
          <p:cNvGraphicFramePr/>
          <p:nvPr/>
        </p:nvGraphicFramePr>
        <p:xfrm>
          <a:off x="6007320" y="2986200"/>
          <a:ext cx="2439360" cy="3777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13" name="TextBox 2"/>
          <p:cNvSpPr/>
          <p:nvPr/>
        </p:nvSpPr>
        <p:spPr>
          <a:xfrm>
            <a:off x="7599240" y="3988080"/>
            <a:ext cx="433080" cy="21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0" lang="en-US" sz="800" strike="noStrike" u="none">
                <a:solidFill>
                  <a:srgbClr val="ffffff"/>
                </a:solidFill>
                <a:uFillTx/>
                <a:latin typeface="Aptos SemiBold"/>
              </a:rPr>
              <a:t>191</a:t>
            </a:r>
            <a:endParaRPr b="0" lang="en-US" sz="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14" name="TextBox 5"/>
          <p:cNvSpPr/>
          <p:nvPr/>
        </p:nvSpPr>
        <p:spPr>
          <a:xfrm>
            <a:off x="6798960" y="4741560"/>
            <a:ext cx="635040" cy="21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0" lang="en-US" sz="800" strike="noStrike" u="none">
                <a:solidFill>
                  <a:srgbClr val="ffffff"/>
                </a:solidFill>
                <a:uFillTx/>
                <a:latin typeface="Aptos SemiBold"/>
              </a:rPr>
              <a:t>93</a:t>
            </a:r>
            <a:endParaRPr b="0" lang="en-US" sz="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15" name="Paveikslėlis 29" descr="Paveikslėlis, kuriame yra Grafika, grafinis dizainas, Šriftas, dizainas&#10;&#10;Automatiškai sugeneruotas aprašymas"/>
          <p:cNvPicPr/>
          <p:nvPr/>
        </p:nvPicPr>
        <p:blipFill>
          <a:blip r:embed="rId7"/>
          <a:stretch/>
        </p:blipFill>
        <p:spPr>
          <a:xfrm>
            <a:off x="11732760" y="6366960"/>
            <a:ext cx="459000" cy="4590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Rectangle 10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40" y="0"/>
            <a:ext cx="12188520" cy="6857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en-US" sz="1800" strike="noStrike" u="none">
              <a:solidFill>
                <a:srgbClr val="ffffff"/>
              </a:solidFill>
              <a:uFillTx/>
              <a:latin typeface="Aptos"/>
            </a:endParaRPr>
          </a:p>
        </p:txBody>
      </p:sp>
      <p:pic>
        <p:nvPicPr>
          <p:cNvPr id="317" name="Picture 2" descr="Vilnius Wallpapers - Wallpaper Cave"/>
          <p:cNvPicPr/>
          <p:nvPr/>
        </p:nvPicPr>
        <p:blipFill>
          <a:blip r:embed="rId1"/>
          <a:srcRect l="0" t="10016" r="0" b="0"/>
          <a:stretch/>
        </p:blipFill>
        <p:spPr>
          <a:xfrm>
            <a:off x="0" y="1440"/>
            <a:ext cx="12191760" cy="68562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Rectangle 6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en-US" sz="1800" strike="noStrike" u="none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19" name="Rounded Rectangle 3"/>
          <p:cNvSpPr/>
          <p:nvPr/>
        </p:nvSpPr>
        <p:spPr>
          <a:xfrm>
            <a:off x="74520" y="127440"/>
            <a:ext cx="1902960" cy="1615680"/>
          </a:xfrm>
          <a:prstGeom prst="roundRect">
            <a:avLst>
              <a:gd name="adj" fmla="val 16667"/>
            </a:avLst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en-US" sz="1800" strike="noStrike" u="none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20" name="Rounded Rectangle 7"/>
          <p:cNvSpPr/>
          <p:nvPr/>
        </p:nvSpPr>
        <p:spPr>
          <a:xfrm>
            <a:off x="2052000" y="127440"/>
            <a:ext cx="1902960" cy="1615680"/>
          </a:xfrm>
          <a:prstGeom prst="roundRect">
            <a:avLst>
              <a:gd name="adj" fmla="val 16667"/>
            </a:avLst>
          </a:prstGeom>
          <a:solidFill>
            <a:schemeClr val="tx2">
              <a:lumMod val="90000"/>
              <a:lumOff val="10000"/>
            </a:schemeClr>
          </a:solidFill>
          <a:ln w="6350"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en-US" sz="1800" strike="noStrike" u="none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21" name="Rounded Rectangle 11"/>
          <p:cNvSpPr/>
          <p:nvPr/>
        </p:nvSpPr>
        <p:spPr>
          <a:xfrm>
            <a:off x="10211400" y="127440"/>
            <a:ext cx="1902960" cy="1615680"/>
          </a:xfrm>
          <a:prstGeom prst="roundRect">
            <a:avLst>
              <a:gd name="adj" fmla="val 16667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en-US" sz="1800" strike="noStrike" u="none">
              <a:solidFill>
                <a:srgbClr val="ffc000"/>
              </a:solidFill>
              <a:uFillTx/>
              <a:latin typeface="Calibri"/>
            </a:endParaRPr>
          </a:p>
        </p:txBody>
      </p:sp>
      <p:sp>
        <p:nvSpPr>
          <p:cNvPr id="322" name="Rounded Rectangle 15"/>
          <p:cNvSpPr/>
          <p:nvPr/>
        </p:nvSpPr>
        <p:spPr>
          <a:xfrm>
            <a:off x="8233920" y="127440"/>
            <a:ext cx="1902960" cy="1615680"/>
          </a:xfrm>
          <a:prstGeom prst="roundRect">
            <a:avLst>
              <a:gd name="adj" fmla="val 16667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en-US" sz="1800" strike="noStrike" u="none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23" name="Rounded Rectangle 19"/>
          <p:cNvSpPr/>
          <p:nvPr/>
        </p:nvSpPr>
        <p:spPr>
          <a:xfrm>
            <a:off x="4033800" y="126720"/>
            <a:ext cx="4129200" cy="2847960"/>
          </a:xfrm>
          <a:prstGeom prst="roundRect">
            <a:avLst>
              <a:gd name="adj" fmla="val 7128"/>
            </a:avLst>
          </a:prstGeom>
          <a:solidFill>
            <a:schemeClr val="accent1">
              <a:lumMod val="50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en-US" sz="1800" strike="noStrike" u="none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24" name="TextBox 38"/>
          <p:cNvSpPr/>
          <p:nvPr/>
        </p:nvSpPr>
        <p:spPr>
          <a:xfrm>
            <a:off x="74520" y="339480"/>
            <a:ext cx="1902960" cy="210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4800" strike="noStrike" u="none">
                <a:solidFill>
                  <a:srgbClr val="ffffff"/>
                </a:solidFill>
                <a:uFillTx/>
                <a:latin typeface="Aptos ExtraBold"/>
              </a:rPr>
              <a:t>2,8</a:t>
            </a:r>
            <a:r>
              <a:rPr b="1" lang="lt-LT" sz="4800" strike="noStrike" u="none">
                <a:solidFill>
                  <a:srgbClr val="ffffff"/>
                </a:solidFill>
                <a:uFillTx/>
                <a:latin typeface="Aptos ExtraBold"/>
              </a:rPr>
              <a:t>91</a:t>
            </a:r>
            <a:r>
              <a:rPr b="1" lang="en-US" sz="4800" strike="noStrike" u="none">
                <a:solidFill>
                  <a:srgbClr val="ffffff"/>
                </a:solidFill>
                <a:uFillTx/>
                <a:latin typeface="Aptos ExtraBold"/>
              </a:rPr>
              <a:t> </a:t>
            </a:r>
            <a:endParaRPr b="0" lang="en-US" sz="4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1800" strike="noStrike" u="none">
                <a:solidFill>
                  <a:srgbClr val="ffffff"/>
                </a:solidFill>
                <a:uFillTx/>
                <a:latin typeface="Aptos ExtraBold"/>
              </a:rPr>
              <a:t>mln. gyventojų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25" name="Rounded Rectangle 39"/>
          <p:cNvSpPr/>
          <p:nvPr/>
        </p:nvSpPr>
        <p:spPr>
          <a:xfrm>
            <a:off x="74520" y="1812960"/>
            <a:ext cx="1902960" cy="1615680"/>
          </a:xfrm>
          <a:prstGeom prst="roundRect">
            <a:avLst>
              <a:gd name="adj" fmla="val 16667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en-US" sz="1800" strike="noStrike" u="none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26" name="Rounded Rectangle 40"/>
          <p:cNvSpPr/>
          <p:nvPr/>
        </p:nvSpPr>
        <p:spPr>
          <a:xfrm>
            <a:off x="2052000" y="1812960"/>
            <a:ext cx="1902960" cy="1615680"/>
          </a:xfrm>
          <a:prstGeom prst="roundRect">
            <a:avLst>
              <a:gd name="adj" fmla="val 16667"/>
            </a:avLst>
          </a:prstGeom>
          <a:solidFill>
            <a:schemeClr val="accent1">
              <a:lumMod val="50000"/>
            </a:schemeClr>
          </a:solidFill>
          <a:ln w="6350"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en-US" sz="1800" strike="noStrike" u="none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27" name="Rounded Rectangle 41"/>
          <p:cNvSpPr/>
          <p:nvPr/>
        </p:nvSpPr>
        <p:spPr>
          <a:xfrm>
            <a:off x="10211400" y="1812960"/>
            <a:ext cx="1902960" cy="1615680"/>
          </a:xfrm>
          <a:prstGeom prst="roundRect">
            <a:avLst>
              <a:gd name="adj" fmla="val 16667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en-US" sz="1800" strike="noStrike" u="none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28" name="Rounded Rectangle 42"/>
          <p:cNvSpPr/>
          <p:nvPr/>
        </p:nvSpPr>
        <p:spPr>
          <a:xfrm>
            <a:off x="8233920" y="1812960"/>
            <a:ext cx="1902960" cy="1615680"/>
          </a:xfrm>
          <a:prstGeom prst="roundRect">
            <a:avLst>
              <a:gd name="adj" fmla="val 16667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en-US" sz="1800" strike="noStrike" u="none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29" name="Rounded Rectangle 46"/>
          <p:cNvSpPr/>
          <p:nvPr/>
        </p:nvSpPr>
        <p:spPr>
          <a:xfrm>
            <a:off x="2052000" y="3498120"/>
            <a:ext cx="1902960" cy="1615680"/>
          </a:xfrm>
          <a:prstGeom prst="roundRect">
            <a:avLst>
              <a:gd name="adj" fmla="val 16667"/>
            </a:avLst>
          </a:prstGeom>
          <a:solidFill>
            <a:schemeClr val="tx2">
              <a:lumMod val="90000"/>
              <a:lumOff val="10000"/>
            </a:schemeClr>
          </a:solidFill>
          <a:ln w="6350"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en-US" sz="1800" strike="noStrike" u="none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30" name="Rounded Rectangle 47"/>
          <p:cNvSpPr/>
          <p:nvPr/>
        </p:nvSpPr>
        <p:spPr>
          <a:xfrm>
            <a:off x="10211400" y="3498120"/>
            <a:ext cx="1902960" cy="1615680"/>
          </a:xfrm>
          <a:prstGeom prst="roundRect">
            <a:avLst>
              <a:gd name="adj" fmla="val 16667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en-US" sz="1800" strike="noStrike" u="none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31" name="Rounded Rectangle 48"/>
          <p:cNvSpPr/>
          <p:nvPr/>
        </p:nvSpPr>
        <p:spPr>
          <a:xfrm>
            <a:off x="8233920" y="3498120"/>
            <a:ext cx="1902960" cy="1615680"/>
          </a:xfrm>
          <a:prstGeom prst="roundRect">
            <a:avLst>
              <a:gd name="adj" fmla="val 16667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en-US" sz="1800" strike="noStrike" u="none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32" name="Rounded Rectangle 51"/>
          <p:cNvSpPr/>
          <p:nvPr/>
        </p:nvSpPr>
        <p:spPr>
          <a:xfrm>
            <a:off x="74520" y="5183280"/>
            <a:ext cx="1902960" cy="1615680"/>
          </a:xfrm>
          <a:prstGeom prst="roundRect">
            <a:avLst>
              <a:gd name="adj" fmla="val 16667"/>
            </a:avLst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en-US" sz="1800" strike="noStrike" u="none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33" name="Rounded Rectangle 52"/>
          <p:cNvSpPr/>
          <p:nvPr/>
        </p:nvSpPr>
        <p:spPr>
          <a:xfrm>
            <a:off x="2052000" y="5183280"/>
            <a:ext cx="1902960" cy="1615680"/>
          </a:xfrm>
          <a:prstGeom prst="roundRect">
            <a:avLst>
              <a:gd name="adj" fmla="val 16667"/>
            </a:avLst>
          </a:prstGeom>
          <a:solidFill>
            <a:schemeClr val="tx2">
              <a:lumMod val="90000"/>
              <a:lumOff val="10000"/>
            </a:schemeClr>
          </a:solidFill>
          <a:ln w="6350"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en-US" sz="1800" strike="noStrike" u="none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34" name="Rounded Rectangle 53"/>
          <p:cNvSpPr/>
          <p:nvPr/>
        </p:nvSpPr>
        <p:spPr>
          <a:xfrm>
            <a:off x="10211400" y="5183280"/>
            <a:ext cx="1902960" cy="1615680"/>
          </a:xfrm>
          <a:prstGeom prst="roundRect">
            <a:avLst>
              <a:gd name="adj" fmla="val 16667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en-US" sz="1800" strike="noStrike" u="none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35" name="Rounded Rectangle 54"/>
          <p:cNvSpPr/>
          <p:nvPr/>
        </p:nvSpPr>
        <p:spPr>
          <a:xfrm>
            <a:off x="8233920" y="5183280"/>
            <a:ext cx="1902960" cy="1615680"/>
          </a:xfrm>
          <a:prstGeom prst="roundRect">
            <a:avLst>
              <a:gd name="adj" fmla="val 16667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en-US" sz="1800" strike="noStrike" u="none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36" name="Rounded Rectangle 55"/>
          <p:cNvSpPr/>
          <p:nvPr/>
        </p:nvSpPr>
        <p:spPr>
          <a:xfrm>
            <a:off x="4029840" y="3069360"/>
            <a:ext cx="4129200" cy="3729960"/>
          </a:xfrm>
          <a:prstGeom prst="roundRect">
            <a:avLst>
              <a:gd name="adj" fmla="val 6004"/>
            </a:avLst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en-US" sz="1800" strike="noStrike" u="none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37" name="TextBox 57"/>
          <p:cNvSpPr/>
          <p:nvPr/>
        </p:nvSpPr>
        <p:spPr>
          <a:xfrm>
            <a:off x="2052000" y="338760"/>
            <a:ext cx="1902960" cy="210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4800" strike="noStrike" u="none">
                <a:solidFill>
                  <a:srgbClr val="ffffff"/>
                </a:solidFill>
                <a:uFillTx/>
                <a:latin typeface="Aptos ExtraBold"/>
              </a:rPr>
              <a:t>3,616 </a:t>
            </a:r>
            <a:endParaRPr b="0" lang="en-US" sz="4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1800" strike="noStrike" u="none">
                <a:solidFill>
                  <a:srgbClr val="ffffff"/>
                </a:solidFill>
                <a:uFillTx/>
                <a:latin typeface="Aptos ExtraBold"/>
              </a:rPr>
              <a:t>mlrd. Eur 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1800" strike="noStrike" u="none">
                <a:solidFill>
                  <a:srgbClr val="ffffff"/>
                </a:solidFill>
                <a:uFillTx/>
                <a:latin typeface="Aptos ExtraBold"/>
              </a:rPr>
              <a:t>2024 PSDF 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38" name="TextBox 58"/>
          <p:cNvSpPr/>
          <p:nvPr/>
        </p:nvSpPr>
        <p:spPr>
          <a:xfrm>
            <a:off x="2014920" y="2066760"/>
            <a:ext cx="1902960" cy="210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4800" strike="noStrike" u="none">
                <a:solidFill>
                  <a:srgbClr val="ffffff"/>
                </a:solidFill>
                <a:uFillTx/>
                <a:latin typeface="Aptos ExtraBold"/>
              </a:rPr>
              <a:t>3,9</a:t>
            </a:r>
            <a:r>
              <a:rPr b="1" lang="lt-LT" sz="4800" strike="noStrike" u="none">
                <a:solidFill>
                  <a:srgbClr val="ffffff"/>
                </a:solidFill>
                <a:uFillTx/>
                <a:latin typeface="Aptos ExtraBold"/>
              </a:rPr>
              <a:t>40</a:t>
            </a:r>
            <a:r>
              <a:rPr b="1" lang="en-US" sz="4800" strike="noStrike" u="none">
                <a:solidFill>
                  <a:srgbClr val="ffffff"/>
                </a:solidFill>
                <a:uFillTx/>
                <a:latin typeface="Aptos ExtraBold"/>
              </a:rPr>
              <a:t> </a:t>
            </a:r>
            <a:endParaRPr b="0" lang="en-US" sz="4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1800" strike="noStrike" u="none">
                <a:solidFill>
                  <a:srgbClr val="ffffff"/>
                </a:solidFill>
                <a:uFillTx/>
                <a:latin typeface="Aptos ExtraBold"/>
              </a:rPr>
              <a:t>mlrd. Eur 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1800" strike="noStrike" u="none">
                <a:solidFill>
                  <a:srgbClr val="ffffff"/>
                </a:solidFill>
                <a:uFillTx/>
                <a:latin typeface="Aptos ExtraBold"/>
              </a:rPr>
              <a:t>2025 PSDF 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39" name="TextBox 59"/>
          <p:cNvSpPr/>
          <p:nvPr/>
        </p:nvSpPr>
        <p:spPr>
          <a:xfrm>
            <a:off x="2052000" y="3718080"/>
            <a:ext cx="1902960" cy="137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lt-LT" sz="4800" strike="noStrike" u="none">
                <a:solidFill>
                  <a:srgbClr val="ffffff"/>
                </a:solidFill>
                <a:uFillTx/>
                <a:latin typeface="Aptos ExtraBold"/>
              </a:rPr>
              <a:t>4</a:t>
            </a:r>
            <a:r>
              <a:rPr b="1" lang="en-US" sz="4800" strike="noStrike" u="none">
                <a:solidFill>
                  <a:srgbClr val="ffffff"/>
                </a:solidFill>
                <a:uFillTx/>
                <a:latin typeface="Aptos ExtraBold"/>
              </a:rPr>
              <a:t>,</a:t>
            </a:r>
            <a:r>
              <a:rPr b="1" lang="lt-LT" sz="4800" strike="noStrike" u="none">
                <a:solidFill>
                  <a:srgbClr val="ffffff"/>
                </a:solidFill>
                <a:uFillTx/>
                <a:latin typeface="Aptos ExtraBold"/>
              </a:rPr>
              <a:t>8</a:t>
            </a:r>
            <a:r>
              <a:rPr b="1" lang="en-US" sz="4800" strike="noStrike" u="none">
                <a:solidFill>
                  <a:srgbClr val="ffffff"/>
                </a:solidFill>
                <a:uFillTx/>
                <a:latin typeface="Aptos ExtraBold"/>
              </a:rPr>
              <a:t>% </a:t>
            </a:r>
            <a:endParaRPr b="0" lang="en-US" sz="4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1800" strike="noStrike" u="none">
                <a:solidFill>
                  <a:srgbClr val="ffffff"/>
                </a:solidFill>
                <a:uFillTx/>
                <a:latin typeface="Aptos ExtraBold"/>
              </a:rPr>
              <a:t>PSDF nuo BVP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40" name="TextBox 60"/>
          <p:cNvSpPr/>
          <p:nvPr/>
        </p:nvSpPr>
        <p:spPr>
          <a:xfrm>
            <a:off x="1977480" y="5373720"/>
            <a:ext cx="1902960" cy="1644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4800" strike="noStrike" u="none">
                <a:solidFill>
                  <a:srgbClr val="ffffff"/>
                </a:solidFill>
                <a:uFillTx/>
                <a:latin typeface="Aptos ExtraBold"/>
              </a:rPr>
              <a:t>625</a:t>
            </a:r>
            <a:endParaRPr b="0" lang="en-US" sz="4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1800" strike="noStrike" u="none">
                <a:solidFill>
                  <a:srgbClr val="ffffff"/>
                </a:solidFill>
                <a:uFillTx/>
                <a:latin typeface="Aptos ExtraBold"/>
              </a:rPr>
              <a:t>mln. Eur PSDF rezervas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41" name="TextBox 61"/>
          <p:cNvSpPr/>
          <p:nvPr/>
        </p:nvSpPr>
        <p:spPr>
          <a:xfrm>
            <a:off x="74520" y="2066760"/>
            <a:ext cx="1902960" cy="21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4800" strike="noStrike" u="none">
                <a:solidFill>
                  <a:srgbClr val="ffffff"/>
                </a:solidFill>
                <a:uFillTx/>
                <a:latin typeface="Aptos ExtraBold"/>
              </a:rPr>
              <a:t>1 998 </a:t>
            </a:r>
            <a:endParaRPr b="0" lang="en-US" sz="4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1400" strike="noStrike" u="none">
                <a:solidFill>
                  <a:srgbClr val="ffffff"/>
                </a:solidFill>
                <a:uFillTx/>
                <a:latin typeface="Aptos ExtraBold"/>
              </a:rPr>
              <a:t>Eur vidutinė įmoka </a:t>
            </a:r>
            <a:r>
              <a:rPr b="1" lang="en-US" sz="1400" strike="noStrike" u="none">
                <a:solidFill>
                  <a:srgbClr val="ffffff"/>
                </a:solidFill>
                <a:uFillTx/>
                <a:latin typeface="Aptos Black"/>
              </a:rPr>
              <a:t>dirbančiojo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42" name="Rounded Rectangle 62"/>
          <p:cNvSpPr/>
          <p:nvPr/>
        </p:nvSpPr>
        <p:spPr>
          <a:xfrm>
            <a:off x="74520" y="3532680"/>
            <a:ext cx="1902960" cy="1615680"/>
          </a:xfrm>
          <a:prstGeom prst="roundRect">
            <a:avLst>
              <a:gd name="adj" fmla="val 16667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en-US" sz="1800" strike="noStrike" u="none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43" name="TextBox 63"/>
          <p:cNvSpPr/>
          <p:nvPr/>
        </p:nvSpPr>
        <p:spPr>
          <a:xfrm>
            <a:off x="74520" y="3718080"/>
            <a:ext cx="1902960" cy="1461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4800" strike="noStrike" u="none">
                <a:solidFill>
                  <a:srgbClr val="ffffff"/>
                </a:solidFill>
                <a:uFillTx/>
                <a:latin typeface="Aptos ExtraBold"/>
              </a:rPr>
              <a:t>70</a:t>
            </a:r>
            <a:r>
              <a:rPr b="1" lang="lt-LT" sz="4800" strike="noStrike" u="none">
                <a:solidFill>
                  <a:srgbClr val="ffffff"/>
                </a:solidFill>
                <a:uFillTx/>
                <a:latin typeface="Aptos ExtraBold"/>
              </a:rPr>
              <a:t>4</a:t>
            </a:r>
            <a:r>
              <a:rPr b="1" lang="en-US" sz="4800" strike="noStrike" u="none">
                <a:solidFill>
                  <a:srgbClr val="ffffff"/>
                </a:solidFill>
                <a:uFillTx/>
                <a:latin typeface="Aptos ExtraBold"/>
              </a:rPr>
              <a:t> </a:t>
            </a:r>
            <a:endParaRPr b="0" lang="en-US" sz="4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1400" strike="noStrike" u="none">
                <a:solidFill>
                  <a:srgbClr val="ffffff"/>
                </a:solidFill>
                <a:uFillTx/>
                <a:latin typeface="Aptos ExtraBold"/>
              </a:rPr>
              <a:t>Eur vidutinė įmoka </a:t>
            </a:r>
            <a:r>
              <a:rPr b="1" lang="en-US" sz="1400" strike="noStrike" u="none">
                <a:solidFill>
                  <a:srgbClr val="ffffff"/>
                </a:solidFill>
                <a:uFillTx/>
                <a:latin typeface="Aptos Black"/>
              </a:rPr>
              <a:t>nedirbančiam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44" name="Rounded Rectangle 64"/>
          <p:cNvSpPr/>
          <p:nvPr/>
        </p:nvSpPr>
        <p:spPr>
          <a:xfrm>
            <a:off x="74520" y="5203440"/>
            <a:ext cx="1902960" cy="1615680"/>
          </a:xfrm>
          <a:prstGeom prst="roundRect">
            <a:avLst>
              <a:gd name="adj" fmla="val 16667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en-US" sz="1800" strike="noStrike" u="none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45" name="TextBox 65"/>
          <p:cNvSpPr/>
          <p:nvPr/>
        </p:nvSpPr>
        <p:spPr>
          <a:xfrm>
            <a:off x="74520" y="5306040"/>
            <a:ext cx="1902960" cy="1461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4800" strike="noStrike" u="none">
                <a:solidFill>
                  <a:srgbClr val="ffffff"/>
                </a:solidFill>
                <a:uFillTx/>
                <a:latin typeface="Aptos ExtraBold"/>
              </a:rPr>
              <a:t>8</a:t>
            </a:r>
            <a:r>
              <a:rPr b="1" lang="lt-LT" sz="4800" strike="noStrike" u="none">
                <a:solidFill>
                  <a:srgbClr val="ffffff"/>
                </a:solidFill>
                <a:uFillTx/>
                <a:latin typeface="Aptos ExtraBold"/>
              </a:rPr>
              <a:t>69</a:t>
            </a:r>
            <a:r>
              <a:rPr b="1" lang="en-US" sz="4800" strike="noStrike" u="none">
                <a:solidFill>
                  <a:srgbClr val="ffffff"/>
                </a:solidFill>
                <a:uFillTx/>
                <a:latin typeface="Aptos ExtraBold"/>
              </a:rPr>
              <a:t> </a:t>
            </a:r>
            <a:endParaRPr b="0" lang="en-US" sz="4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1400" strike="noStrike" u="none">
                <a:solidFill>
                  <a:srgbClr val="ffffff"/>
                </a:solidFill>
                <a:uFillTx/>
                <a:latin typeface="Aptos ExtraBold"/>
              </a:rPr>
              <a:t>Eur vidutinė įmoka </a:t>
            </a:r>
            <a:r>
              <a:rPr b="1" lang="en-US" sz="1400" strike="noStrike" u="none">
                <a:solidFill>
                  <a:srgbClr val="ffffff"/>
                </a:solidFill>
                <a:uFillTx/>
                <a:latin typeface="Aptos Black"/>
              </a:rPr>
              <a:t>su išimtimis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46" name="TextBox 66"/>
          <p:cNvSpPr/>
          <p:nvPr/>
        </p:nvSpPr>
        <p:spPr>
          <a:xfrm>
            <a:off x="8231040" y="254160"/>
            <a:ext cx="1902960" cy="1248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4800" strike="noStrike" u="none">
                <a:solidFill>
                  <a:srgbClr val="ffc000"/>
                </a:solidFill>
                <a:uFillTx/>
                <a:latin typeface="Aptos ExtraBold"/>
              </a:rPr>
              <a:t>711 </a:t>
            </a:r>
            <a:endParaRPr b="0" lang="en-US" sz="4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1400" strike="noStrike" u="none">
                <a:solidFill>
                  <a:srgbClr val="ffc000"/>
                </a:solidFill>
                <a:uFillTx/>
                <a:latin typeface="Aptos ExtraBold"/>
              </a:rPr>
              <a:t>mln. Eur VAISTAMS ir MPP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47" name="TextBox 67"/>
          <p:cNvSpPr/>
          <p:nvPr/>
        </p:nvSpPr>
        <p:spPr>
          <a:xfrm>
            <a:off x="8231040" y="1951200"/>
            <a:ext cx="1902960" cy="1461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lt-LT" sz="4800" strike="noStrike" u="none">
                <a:solidFill>
                  <a:srgbClr val="ffc000"/>
                </a:solidFill>
                <a:uFillTx/>
                <a:latin typeface="Aptos ExtraBold"/>
              </a:rPr>
              <a:t>522</a:t>
            </a:r>
            <a:r>
              <a:rPr b="1" lang="en-US" sz="4800" strike="noStrike" u="none">
                <a:solidFill>
                  <a:srgbClr val="ffc000"/>
                </a:solidFill>
                <a:uFillTx/>
                <a:latin typeface="Aptos ExtraBold"/>
              </a:rPr>
              <a:t> </a:t>
            </a:r>
            <a:endParaRPr b="0" lang="en-US" sz="4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1400" strike="noStrike" u="none">
                <a:solidFill>
                  <a:srgbClr val="ffc000"/>
                </a:solidFill>
                <a:uFillTx/>
                <a:latin typeface="Aptos ExtraBold"/>
              </a:rPr>
              <a:t>mln. Eur PIRMINĖ sveikatos priežiūra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48" name="TextBox 68"/>
          <p:cNvSpPr/>
          <p:nvPr/>
        </p:nvSpPr>
        <p:spPr>
          <a:xfrm>
            <a:off x="8231040" y="3536640"/>
            <a:ext cx="1902960" cy="146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lt-LT" sz="4800" strike="noStrike" u="none">
                <a:solidFill>
                  <a:srgbClr val="ffc000"/>
                </a:solidFill>
                <a:uFillTx/>
                <a:latin typeface="Aptos ExtraBold"/>
              </a:rPr>
              <a:t>65</a:t>
            </a:r>
            <a:r>
              <a:rPr b="1" lang="en-US" sz="4800" strike="noStrike" u="none">
                <a:solidFill>
                  <a:srgbClr val="ffc000"/>
                </a:solidFill>
                <a:uFillTx/>
                <a:latin typeface="Aptos ExtraBold"/>
              </a:rPr>
              <a:t> </a:t>
            </a:r>
            <a:endParaRPr b="0" lang="en-US" sz="4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1400" strike="noStrike" u="none">
                <a:solidFill>
                  <a:srgbClr val="ffc000"/>
                </a:solidFill>
                <a:uFillTx/>
                <a:latin typeface="Aptos ExtraBold"/>
              </a:rPr>
              <a:t>mln. Eur PREVENCINĖS programos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49" name="TextBox 70"/>
          <p:cNvSpPr/>
          <p:nvPr/>
        </p:nvSpPr>
        <p:spPr>
          <a:xfrm>
            <a:off x="8233920" y="5239800"/>
            <a:ext cx="1902960" cy="1034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4800" strike="noStrike" u="none">
                <a:solidFill>
                  <a:srgbClr val="ffc000"/>
                </a:solidFill>
                <a:uFillTx/>
                <a:latin typeface="Aptos ExtraBold"/>
              </a:rPr>
              <a:t>12</a:t>
            </a:r>
            <a:r>
              <a:rPr b="1" lang="lt-LT" sz="4800" strike="noStrike" u="none">
                <a:solidFill>
                  <a:srgbClr val="ffc000"/>
                </a:solidFill>
                <a:uFillTx/>
                <a:latin typeface="Aptos ExtraBold"/>
              </a:rPr>
              <a:t>4</a:t>
            </a:r>
            <a:r>
              <a:rPr b="1" lang="en-US" sz="4800" strike="noStrike" u="none">
                <a:solidFill>
                  <a:srgbClr val="ffc000"/>
                </a:solidFill>
                <a:uFillTx/>
                <a:latin typeface="Aptos ExtraBold"/>
              </a:rPr>
              <a:t> </a:t>
            </a:r>
            <a:endParaRPr b="0" lang="en-US" sz="4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1400" strike="noStrike" u="none">
                <a:solidFill>
                  <a:srgbClr val="ffc000"/>
                </a:solidFill>
                <a:uFillTx/>
                <a:latin typeface="Aptos ExtraBold"/>
              </a:rPr>
              <a:t>mln. Eur GMP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50" name="TextBox 71"/>
          <p:cNvSpPr/>
          <p:nvPr/>
        </p:nvSpPr>
        <p:spPr>
          <a:xfrm>
            <a:off x="10206000" y="262800"/>
            <a:ext cx="1902960" cy="155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lt-LT" sz="4800" strike="noStrike" u="none">
                <a:solidFill>
                  <a:srgbClr val="ffc000"/>
                </a:solidFill>
                <a:uFillTx/>
                <a:latin typeface="Aptos ExtraBold"/>
              </a:rPr>
              <a:t>1583</a:t>
            </a:r>
            <a:r>
              <a:rPr b="1" lang="en-US" sz="4800" strike="noStrike" u="none">
                <a:solidFill>
                  <a:srgbClr val="ffc000"/>
                </a:solidFill>
                <a:uFillTx/>
                <a:latin typeface="Aptos ExtraBold"/>
              </a:rPr>
              <a:t> </a:t>
            </a:r>
            <a:endParaRPr b="0" lang="en-US" sz="4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1200" strike="noStrike" u="none">
                <a:solidFill>
                  <a:srgbClr val="ffc000"/>
                </a:solidFill>
                <a:uFillTx/>
                <a:latin typeface="Aptos ExtraBold"/>
              </a:rPr>
              <a:t>mln. Eur </a:t>
            </a:r>
            <a:r>
              <a:rPr b="1" lang="lt-LT" sz="1200" strike="noStrike" u="none">
                <a:solidFill>
                  <a:srgbClr val="ffc000"/>
                </a:solidFill>
                <a:uFillTx/>
                <a:latin typeface="Aptos ExtraBold"/>
              </a:rPr>
              <a:t>AMBULATORINĖS ir </a:t>
            </a:r>
            <a:r>
              <a:rPr b="1" lang="en-US" sz="1200" strike="noStrike" u="none">
                <a:solidFill>
                  <a:srgbClr val="ffc000"/>
                </a:solidFill>
                <a:uFillTx/>
                <a:latin typeface="Aptos ExtraBold"/>
              </a:rPr>
              <a:t> STACIONAR</a:t>
            </a:r>
            <a:r>
              <a:rPr b="1" lang="lt-LT" sz="1200" strike="noStrike" u="none">
                <a:solidFill>
                  <a:srgbClr val="ffc000"/>
                </a:solidFill>
                <a:uFillTx/>
                <a:latin typeface="Aptos ExtraBold"/>
              </a:rPr>
              <a:t>O paslaugos</a:t>
            </a:r>
            <a:endParaRPr b="0" lang="en-US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51" name="TextBox 72"/>
          <p:cNvSpPr/>
          <p:nvPr/>
        </p:nvSpPr>
        <p:spPr>
          <a:xfrm>
            <a:off x="10214280" y="2022120"/>
            <a:ext cx="1902960" cy="1248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lt-LT" sz="4800" strike="noStrike" u="none">
                <a:solidFill>
                  <a:srgbClr val="ffc000"/>
                </a:solidFill>
                <a:uFillTx/>
                <a:latin typeface="Aptos ExtraBold"/>
              </a:rPr>
              <a:t>228</a:t>
            </a:r>
            <a:endParaRPr b="0" lang="en-US" sz="4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1400" strike="noStrike" u="none">
                <a:solidFill>
                  <a:srgbClr val="ffc000"/>
                </a:solidFill>
                <a:uFillTx/>
                <a:latin typeface="Aptos ExtraBold"/>
              </a:rPr>
              <a:t>mln. Eur 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lt-LT" sz="1400" strike="noStrike" u="none">
                <a:solidFill>
                  <a:srgbClr val="ffc000"/>
                </a:solidFill>
                <a:uFillTx/>
                <a:latin typeface="Aptos ExtraBold"/>
              </a:rPr>
              <a:t>SLAUGA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52" name="TextBox 73"/>
          <p:cNvSpPr/>
          <p:nvPr/>
        </p:nvSpPr>
        <p:spPr>
          <a:xfrm>
            <a:off x="10206000" y="3562200"/>
            <a:ext cx="1902960" cy="1675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4800" strike="noStrike" u="none">
                <a:solidFill>
                  <a:srgbClr val="ffc000"/>
                </a:solidFill>
                <a:uFillTx/>
                <a:latin typeface="Aptos ExtraBold"/>
              </a:rPr>
              <a:t>12</a:t>
            </a:r>
            <a:r>
              <a:rPr b="1" lang="lt-LT" sz="4800" strike="noStrike" u="none">
                <a:solidFill>
                  <a:srgbClr val="ffc000"/>
                </a:solidFill>
                <a:uFillTx/>
                <a:latin typeface="Aptos ExtraBold"/>
              </a:rPr>
              <a:t>6</a:t>
            </a:r>
            <a:r>
              <a:rPr b="1" lang="en-US" sz="4800" strike="noStrike" u="none">
                <a:solidFill>
                  <a:srgbClr val="ffc000"/>
                </a:solidFill>
                <a:uFillTx/>
                <a:latin typeface="Aptos ExtraBold"/>
              </a:rPr>
              <a:t> </a:t>
            </a:r>
            <a:endParaRPr b="0" lang="en-US" sz="4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1400" strike="noStrike" u="none">
                <a:solidFill>
                  <a:srgbClr val="ffc000"/>
                </a:solidFill>
                <a:uFillTx/>
                <a:latin typeface="Aptos ExtraBold"/>
              </a:rPr>
              <a:t>mln. Eur BRANGŪS TYRIMAI IR PROCEDŪROS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53" name="TextBox 74"/>
          <p:cNvSpPr/>
          <p:nvPr/>
        </p:nvSpPr>
        <p:spPr>
          <a:xfrm>
            <a:off x="10206000" y="5210280"/>
            <a:ext cx="1902960" cy="1248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lt-LT" sz="4800" strike="noStrike" u="none">
                <a:solidFill>
                  <a:srgbClr val="ffc000"/>
                </a:solidFill>
                <a:uFillTx/>
                <a:latin typeface="Aptos ExtraBold"/>
              </a:rPr>
              <a:t>166</a:t>
            </a:r>
            <a:r>
              <a:rPr b="1" lang="en-US" sz="4800" strike="noStrike" u="none">
                <a:solidFill>
                  <a:srgbClr val="ffc000"/>
                </a:solidFill>
                <a:uFillTx/>
                <a:latin typeface="Aptos ExtraBold"/>
              </a:rPr>
              <a:t> </a:t>
            </a:r>
            <a:endParaRPr b="0" lang="en-US" sz="4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1400" strike="noStrike" u="none">
                <a:solidFill>
                  <a:srgbClr val="ffc000"/>
                </a:solidFill>
                <a:uFillTx/>
                <a:latin typeface="Aptos ExtraBold"/>
              </a:rPr>
              <a:t>mln. Eur REABILITACIJA 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aphicFrame>
        <p:nvGraphicFramePr>
          <p:cNvPr id="354" name="Diagrama 10"/>
          <p:cNvGraphicFramePr/>
          <p:nvPr/>
        </p:nvGraphicFramePr>
        <p:xfrm>
          <a:off x="4096800" y="183240"/>
          <a:ext cx="2116800" cy="277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355" name="Diagrama 8"/>
          <p:cNvGraphicFramePr/>
          <p:nvPr/>
        </p:nvGraphicFramePr>
        <p:xfrm>
          <a:off x="6108120" y="172440"/>
          <a:ext cx="2116800" cy="2788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56" name="Diagrama 9"/>
          <p:cNvGraphicFramePr/>
          <p:nvPr/>
        </p:nvGraphicFramePr>
        <p:xfrm>
          <a:off x="4133880" y="2961360"/>
          <a:ext cx="2323800" cy="3775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57" name="TextBox 13"/>
          <p:cNvSpPr/>
          <p:nvPr/>
        </p:nvSpPr>
        <p:spPr>
          <a:xfrm>
            <a:off x="5658840" y="3956400"/>
            <a:ext cx="435240" cy="21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0" lang="en-US" sz="800" strike="noStrike" u="none">
                <a:solidFill>
                  <a:srgbClr val="ffffff"/>
                </a:solidFill>
                <a:uFillTx/>
                <a:latin typeface="Aptos SemiBold"/>
              </a:rPr>
              <a:t>394</a:t>
            </a:r>
            <a:endParaRPr b="0" lang="en-US" sz="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58" name="TextBox 17"/>
          <p:cNvSpPr/>
          <p:nvPr/>
        </p:nvSpPr>
        <p:spPr>
          <a:xfrm>
            <a:off x="4961160" y="4710960"/>
            <a:ext cx="635040" cy="21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0" lang="en-US" sz="800" strike="noStrike" u="none">
                <a:solidFill>
                  <a:srgbClr val="ffffff"/>
                </a:solidFill>
                <a:uFillTx/>
                <a:latin typeface="Aptos SemiBold"/>
              </a:rPr>
              <a:t>201</a:t>
            </a:r>
            <a:endParaRPr b="0" lang="en-US" sz="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aphicFrame>
        <p:nvGraphicFramePr>
          <p:cNvPr id="359" name="Diagrama 20"/>
          <p:cNvGraphicFramePr/>
          <p:nvPr/>
        </p:nvGraphicFramePr>
        <p:xfrm>
          <a:off x="6007320" y="2986200"/>
          <a:ext cx="2439360" cy="3777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60" name="TextBox 2"/>
          <p:cNvSpPr/>
          <p:nvPr/>
        </p:nvSpPr>
        <p:spPr>
          <a:xfrm>
            <a:off x="7599240" y="3988080"/>
            <a:ext cx="433080" cy="21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0" lang="en-US" sz="800" strike="noStrike" u="none">
                <a:solidFill>
                  <a:srgbClr val="ffffff"/>
                </a:solidFill>
                <a:uFillTx/>
                <a:latin typeface="Aptos SemiBold"/>
              </a:rPr>
              <a:t>191</a:t>
            </a:r>
            <a:endParaRPr b="0" lang="en-US" sz="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61" name="TextBox 5"/>
          <p:cNvSpPr/>
          <p:nvPr/>
        </p:nvSpPr>
        <p:spPr>
          <a:xfrm>
            <a:off x="6798960" y="4741560"/>
            <a:ext cx="635040" cy="21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0" lang="en-US" sz="800" strike="noStrike" u="none">
                <a:solidFill>
                  <a:srgbClr val="ffffff"/>
                </a:solidFill>
                <a:uFillTx/>
                <a:latin typeface="Aptos SemiBold"/>
              </a:rPr>
              <a:t>93</a:t>
            </a:r>
            <a:endParaRPr b="0" lang="en-US" sz="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62" name="Paveikslėlis 29" descr="Paveikslėlis, kuriame yra Grafika, grafinis dizainas, Šriftas, dizainas&#10;&#10;Automatiškai sugeneruotas aprašymas"/>
          <p:cNvPicPr/>
          <p:nvPr/>
        </p:nvPicPr>
        <p:blipFill>
          <a:blip r:embed="rId5"/>
          <a:stretch/>
        </p:blipFill>
        <p:spPr>
          <a:xfrm>
            <a:off x="11732760" y="6366960"/>
            <a:ext cx="459000" cy="4590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PlaceHolder 1"/>
          <p:cNvSpPr>
            <a:spLocks noGrp="1"/>
          </p:cNvSpPr>
          <p:nvPr>
            <p:ph type="sldNum" idx="105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8b8b8b"/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602B9828-8FFD-4B35-85D6-F907CC2493D0}" type="slidenum">
              <a:rPr b="0" lang="en-US" sz="1200" strike="noStrike" u="none">
                <a:solidFill>
                  <a:srgbClr val="8b8b8b"/>
                </a:solidFill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64" name="Oval 1"/>
          <p:cNvSpPr/>
          <p:nvPr/>
        </p:nvSpPr>
        <p:spPr>
          <a:xfrm>
            <a:off x="2851200" y="3753360"/>
            <a:ext cx="658440" cy="40536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en-GB" sz="1800" strike="noStrike" u="none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65" name="Title 3"/>
          <p:cNvSpPr/>
          <p:nvPr/>
        </p:nvSpPr>
        <p:spPr>
          <a:xfrm>
            <a:off x="828360" y="287280"/>
            <a:ext cx="10904040" cy="1019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just" defTabSz="914400">
              <a:lnSpc>
                <a:spcPct val="100000"/>
              </a:lnSpc>
              <a:tabLst>
                <a:tab algn="l" pos="0"/>
              </a:tabLst>
            </a:pPr>
            <a:r>
              <a:rPr b="1" lang="lt-LT" sz="2800" strike="noStrike" u="none">
                <a:solidFill>
                  <a:srgbClr val="007456"/>
                </a:solidFill>
                <a:uFillTx/>
                <a:latin typeface="Aptos SemiBold"/>
              </a:rPr>
              <a:t>Lyginant su ES vidurkiais Lietuvoje į sveikatos sistemą reikėtų pritraukti daugiau kvalifikuotų slaugytojų ir didinti gydytojų našumą. 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cxnSp>
        <p:nvCxnSpPr>
          <p:cNvPr id="366" name="Straight Connector 4"/>
          <p:cNvCxnSpPr/>
          <p:nvPr/>
        </p:nvCxnSpPr>
        <p:spPr>
          <a:xfrm>
            <a:off x="828000" y="1291680"/>
            <a:ext cx="10676520" cy="360"/>
          </a:xfrm>
          <a:prstGeom prst="straightConnector1">
            <a:avLst/>
          </a:prstGeom>
          <a:ln w="28575">
            <a:solidFill>
              <a:srgbClr val="007456"/>
            </a:solidFill>
          </a:ln>
        </p:spPr>
      </p:cxnSp>
      <p:sp>
        <p:nvSpPr>
          <p:cNvPr id="367" name="Rectangle 6"/>
          <p:cNvSpPr/>
          <p:nvPr/>
        </p:nvSpPr>
        <p:spPr>
          <a:xfrm>
            <a:off x="7010280" y="1484640"/>
            <a:ext cx="1297440" cy="4871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en-GB" sz="1800" strike="noStrike" u="none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68" name="TextBox 7"/>
          <p:cNvSpPr/>
          <p:nvPr/>
        </p:nvSpPr>
        <p:spPr>
          <a:xfrm>
            <a:off x="8213040" y="2123640"/>
            <a:ext cx="3423600" cy="5301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lt-LT" sz="2400" strike="noStrike" u="none">
                <a:solidFill>
                  <a:srgbClr val="007456"/>
                </a:solidFill>
                <a:uFillTx/>
                <a:latin typeface="Aptos ExtraBold"/>
              </a:rPr>
              <a:t>Gydytojai ir slaugytojai 1000 gyventojų, 2021</a:t>
            </a:r>
            <a:endParaRPr b="0" lang="en-U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  <a:tabLst>
                <a:tab algn="l" pos="0"/>
              </a:tabLst>
            </a:pP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  <a:tabLst>
                <a:tab algn="l" pos="0"/>
              </a:tabLst>
            </a:pPr>
            <a:r>
              <a:rPr b="0" lang="lt-LT" sz="1800" strike="noStrike" u="none">
                <a:solidFill>
                  <a:srgbClr val="000000"/>
                </a:solidFill>
                <a:uFillTx/>
                <a:latin typeface="Aptos SemiBold"/>
              </a:rPr>
              <a:t>Pritraukti ir išlaikyti slaugytojus: tinkamas atlygis, kvalifikacijos kėlimas, įgalinimas (receptai, išplėstinė praktika, etc.). 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  <a:tabLst>
                <a:tab algn="l" pos="0"/>
              </a:tabLst>
            </a:pP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  <a:tabLst>
                <a:tab algn="l" pos="0"/>
              </a:tabLst>
            </a:pPr>
            <a:r>
              <a:rPr b="0" lang="lt-LT" sz="1800" strike="noStrike" u="none">
                <a:solidFill>
                  <a:srgbClr val="000000"/>
                </a:solidFill>
                <a:uFillTx/>
                <a:latin typeface="Aptos SemiBold"/>
              </a:rPr>
              <a:t>Gydytojų darbo našumas bus aktuali tema: daugiau pacientų, mažiau nereikalingų darbų, delegavimas slaugytojams</a:t>
            </a:r>
            <a:r>
              <a:rPr b="0" lang="en-GB" sz="1800" strike="noStrike" u="none">
                <a:solidFill>
                  <a:srgbClr val="000000"/>
                </a:solidFill>
                <a:uFillTx/>
                <a:latin typeface="Aptos SemiBold"/>
              </a:rPr>
              <a:t>, </a:t>
            </a:r>
            <a:r>
              <a:rPr b="0" lang="lt-LT" sz="1800" strike="noStrike" u="none">
                <a:solidFill>
                  <a:srgbClr val="000000"/>
                </a:solidFill>
                <a:uFillTx/>
                <a:latin typeface="Aptos SemiBold"/>
              </a:rPr>
              <a:t>vadybininkams, AI. 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69" name="Picture 8" descr=""/>
          <p:cNvPicPr/>
          <p:nvPr/>
        </p:nvPicPr>
        <p:blipFill>
          <a:blip r:embed="rId1"/>
          <a:stretch/>
        </p:blipFill>
        <p:spPr>
          <a:xfrm>
            <a:off x="838080" y="2123640"/>
            <a:ext cx="7238880" cy="4410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70" name="Arrow: Right 5"/>
          <p:cNvSpPr/>
          <p:nvPr/>
        </p:nvSpPr>
        <p:spPr>
          <a:xfrm rot="14461200">
            <a:off x="4441320" y="3798720"/>
            <a:ext cx="443520" cy="2239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en-GB" sz="1800" strike="noStrike" u="none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TextBox 4"/>
          <p:cNvSpPr/>
          <p:nvPr/>
        </p:nvSpPr>
        <p:spPr>
          <a:xfrm>
            <a:off x="262800" y="316800"/>
            <a:ext cx="11562840" cy="907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just" defTabSz="914400">
              <a:lnSpc>
                <a:spcPct val="100000"/>
              </a:lnSpc>
              <a:tabLst>
                <a:tab algn="l" pos="0"/>
              </a:tabLst>
            </a:pPr>
            <a:r>
              <a:rPr b="1" lang="lt-LT" sz="2800" strike="noStrike" u="none">
                <a:solidFill>
                  <a:srgbClr val="017455"/>
                </a:solidFill>
                <a:uFillTx/>
                <a:latin typeface="Aptos ExtraBold"/>
              </a:rPr>
              <a:t>Privalomojo sveikatos draudimo fondo pajamos priklauso nuo vidutinio darbo užmokesčio, minimalios algos, nedarbo. 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aphicFrame>
        <p:nvGraphicFramePr>
          <p:cNvPr id="372" name="Diagrama 11"/>
          <p:cNvGraphicFramePr/>
          <p:nvPr/>
        </p:nvGraphicFramePr>
        <p:xfrm>
          <a:off x="257400" y="3029760"/>
          <a:ext cx="3649320" cy="4169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pic>
        <p:nvPicPr>
          <p:cNvPr id="377" name="Paveikslėlis 6" descr="Paveikslėlis, kuriame yra Grafika, grafinis dizainas, Šriftas, dizainas&#10;&#10;Automatiškai sugeneruotas aprašymas"/>
          <p:cNvPicPr/>
          <p:nvPr/>
        </p:nvPicPr>
        <p:blipFill>
          <a:blip r:embed="rId2"/>
          <a:stretch/>
        </p:blipFill>
        <p:spPr>
          <a:xfrm>
            <a:off x="11732760" y="6375960"/>
            <a:ext cx="459000" cy="459000"/>
          </a:xfrm>
          <a:prstGeom prst="rect">
            <a:avLst/>
          </a:prstGeom>
          <a:noFill/>
          <a:ln w="0">
            <a:noFill/>
          </a:ln>
        </p:spPr>
      </p:pic>
      <p:cxnSp>
        <p:nvCxnSpPr>
          <p:cNvPr id="378" name="Straight Connector 6"/>
          <p:cNvCxnSpPr/>
          <p:nvPr/>
        </p:nvCxnSpPr>
        <p:spPr>
          <a:xfrm>
            <a:off x="365760" y="1250640"/>
            <a:ext cx="11460600" cy="360"/>
          </a:xfrm>
          <a:prstGeom prst="straightConnector1">
            <a:avLst/>
          </a:prstGeom>
          <a:ln w="28575">
            <a:solidFill>
              <a:srgbClr val="007456"/>
            </a:solidFill>
          </a:ln>
        </p:spPr>
      </p:cxnSp>
      <p:sp>
        <p:nvSpPr>
          <p:cNvPr id="379" name="PlaceHolder 1"/>
          <p:cNvSpPr>
            <a:spLocks noGrp="1"/>
          </p:cNvSpPr>
          <p:nvPr>
            <p:ph type="sldNum" idx="106"/>
          </p:nvPr>
        </p:nvSpPr>
        <p:spPr>
          <a:xfrm>
            <a:off x="0" y="649296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8b8b8b"/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fld id="{20E44C2D-DC2F-4DBA-A76A-986CCE5D9575}" type="slidenum">
              <a:rPr b="0" lang="en-US" sz="1200" strike="noStrike" u="none">
                <a:solidFill>
                  <a:srgbClr val="8b8b8b"/>
                </a:solidFill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graphicFrame>
        <p:nvGraphicFramePr>
          <p:cNvPr id="380" name="Diagrama 2"/>
          <p:cNvGraphicFramePr/>
          <p:nvPr/>
        </p:nvGraphicFramePr>
        <p:xfrm>
          <a:off x="4008240" y="2720160"/>
          <a:ext cx="3501720" cy="4088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85" name="TextBox 5"/>
          <p:cNvSpPr/>
          <p:nvPr/>
        </p:nvSpPr>
        <p:spPr>
          <a:xfrm>
            <a:off x="510840" y="1903680"/>
            <a:ext cx="3326400" cy="57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  <a:tabLst>
                <a:tab algn="l" pos="0"/>
              </a:tabLst>
            </a:pPr>
            <a:r>
              <a:rPr b="1" lang="lt-LT" sz="1600" strike="noStrike" u="none">
                <a:solidFill>
                  <a:srgbClr val="000000"/>
                </a:solidFill>
                <a:uFillTx/>
                <a:latin typeface="Aptos SemiBold"/>
              </a:rPr>
              <a:t>2025 m. MMA didėja +12</a:t>
            </a:r>
            <a:r>
              <a:rPr b="1" lang="en-GB" sz="1600" strike="noStrike" u="none">
                <a:solidFill>
                  <a:srgbClr val="000000"/>
                </a:solidFill>
                <a:uFillTx/>
                <a:latin typeface="Aptos SemiBold"/>
              </a:rPr>
              <a:t>.</a:t>
            </a:r>
            <a:r>
              <a:rPr b="1" lang="lt-LT" sz="1600" strike="noStrike" u="none">
                <a:solidFill>
                  <a:srgbClr val="000000"/>
                </a:solidFill>
                <a:uFillTx/>
                <a:latin typeface="Aptos SemiBold"/>
              </a:rPr>
              <a:t>3 </a:t>
            </a:r>
            <a:r>
              <a:rPr b="1" lang="en-US" sz="1600" strike="noStrike" u="none">
                <a:solidFill>
                  <a:srgbClr val="000000"/>
                </a:solidFill>
                <a:uFillTx/>
                <a:latin typeface="Aptos SemiBold"/>
              </a:rPr>
              <a:t>%</a:t>
            </a:r>
            <a:r>
              <a:rPr b="1" lang="lt-LT" sz="1600" strike="noStrike" u="none">
                <a:solidFill>
                  <a:srgbClr val="000000"/>
                </a:solidFill>
                <a:uFillTx/>
                <a:latin typeface="Aptos SemiBold"/>
              </a:rPr>
              <a:t>,</a:t>
            </a:r>
            <a:r>
              <a:rPr b="1" lang="en-GB" sz="1600" strike="noStrike" u="none">
                <a:solidFill>
                  <a:srgbClr val="000000"/>
                </a:solidFill>
                <a:uFillTx/>
                <a:latin typeface="Aptos SemiBold"/>
              </a:rPr>
              <a:t> o</a:t>
            </a:r>
            <a:r>
              <a:rPr b="1" lang="lt-LT" sz="1600" strike="noStrike" u="none">
                <a:solidFill>
                  <a:srgbClr val="000000"/>
                </a:solidFill>
                <a:uFillTx/>
                <a:latin typeface="Aptos SemiBold"/>
              </a:rPr>
              <a:t> šalies VDU +7</a:t>
            </a:r>
            <a:r>
              <a:rPr b="1" lang="en-GB" sz="1600" strike="noStrike" u="none">
                <a:solidFill>
                  <a:srgbClr val="000000"/>
                </a:solidFill>
                <a:uFillTx/>
                <a:latin typeface="Aptos SemiBold"/>
              </a:rPr>
              <a:t>.</a:t>
            </a:r>
            <a:r>
              <a:rPr b="1" lang="lt-LT" sz="1600" strike="noStrike" u="none">
                <a:solidFill>
                  <a:srgbClr val="000000"/>
                </a:solidFill>
                <a:uFillTx/>
                <a:latin typeface="Aptos SemiBold"/>
              </a:rPr>
              <a:t>6 </a:t>
            </a:r>
            <a:r>
              <a:rPr b="1" lang="en-US" sz="1600" strike="noStrike" u="none">
                <a:solidFill>
                  <a:srgbClr val="000000"/>
                </a:solidFill>
                <a:uFillTx/>
                <a:latin typeface="Aptos SemiBold"/>
              </a:rPr>
              <a:t>%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86" name="TextBox 7"/>
          <p:cNvSpPr/>
          <p:nvPr/>
        </p:nvSpPr>
        <p:spPr>
          <a:xfrm>
            <a:off x="4219560" y="1903680"/>
            <a:ext cx="3576600" cy="820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  <a:tabLst>
                <a:tab algn="l" pos="0"/>
              </a:tabLst>
            </a:pPr>
            <a:r>
              <a:rPr b="1" lang="lt-LT" sz="1600" strike="noStrike" u="none">
                <a:solidFill>
                  <a:srgbClr val="000000"/>
                </a:solidFill>
                <a:uFillTx/>
                <a:latin typeface="Aptos SemiBold"/>
              </a:rPr>
              <a:t>Metinis šalies darbo užmokesčio fondas 2025 m. didėja iki 34 mlrd. Eur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87" name="TextBox 15"/>
          <p:cNvSpPr/>
          <p:nvPr/>
        </p:nvSpPr>
        <p:spPr>
          <a:xfrm>
            <a:off x="8006760" y="1903680"/>
            <a:ext cx="3152880" cy="820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1600" strike="noStrike" u="none">
                <a:solidFill>
                  <a:srgbClr val="000000"/>
                </a:solidFill>
                <a:uFillTx/>
                <a:latin typeface="Aptos SemiBold"/>
              </a:rPr>
              <a:t>Mažės nedarbas ir valstybės lėšomis draudžiamų asmen</a:t>
            </a:r>
            <a:r>
              <a:rPr b="1" lang="lt-LT" sz="1600" strike="noStrike" u="none">
                <a:solidFill>
                  <a:srgbClr val="000000"/>
                </a:solidFill>
                <a:uFillTx/>
                <a:latin typeface="Aptos SemiBold"/>
              </a:rPr>
              <a:t>ų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aphicFrame>
        <p:nvGraphicFramePr>
          <p:cNvPr id="388" name="Diagrama 16"/>
          <p:cNvGraphicFramePr/>
          <p:nvPr/>
        </p:nvGraphicFramePr>
        <p:xfrm>
          <a:off x="7796520" y="2829600"/>
          <a:ext cx="3649320" cy="4137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391" name="Straight Connector 10"/>
          <p:cNvCxnSpPr/>
          <p:nvPr/>
        </p:nvCxnSpPr>
        <p:spPr>
          <a:xfrm>
            <a:off x="511560" y="2513880"/>
            <a:ext cx="3141360" cy="360"/>
          </a:xfrm>
          <a:prstGeom prst="straightConnector1">
            <a:avLst/>
          </a:prstGeom>
          <a:ln w="19050">
            <a:solidFill>
              <a:srgbClr val="000000"/>
            </a:solidFill>
          </a:ln>
        </p:spPr>
      </p:cxnSp>
      <p:cxnSp>
        <p:nvCxnSpPr>
          <p:cNvPr id="392" name="Straight Connector 18"/>
          <p:cNvCxnSpPr/>
          <p:nvPr/>
        </p:nvCxnSpPr>
        <p:spPr>
          <a:xfrm>
            <a:off x="4302720" y="2513880"/>
            <a:ext cx="3404520" cy="360"/>
          </a:xfrm>
          <a:prstGeom prst="straightConnector1">
            <a:avLst/>
          </a:prstGeom>
          <a:ln w="19050">
            <a:solidFill>
              <a:srgbClr val="000000"/>
            </a:solidFill>
          </a:ln>
        </p:spPr>
      </p:cxnSp>
      <p:cxnSp>
        <p:nvCxnSpPr>
          <p:cNvPr id="393" name="Straight Connector 19"/>
          <p:cNvCxnSpPr/>
          <p:nvPr/>
        </p:nvCxnSpPr>
        <p:spPr>
          <a:xfrm>
            <a:off x="8093520" y="2513880"/>
            <a:ext cx="3141720" cy="360"/>
          </a:xfrm>
          <a:prstGeom prst="straightConnector1">
            <a:avLst/>
          </a:prstGeom>
          <a:ln w="19050">
            <a:solidFill>
              <a:srgbClr val="000000"/>
            </a:solidFill>
          </a:ln>
        </p:spPr>
      </p:cxnSp>
      <p:sp>
        <p:nvSpPr>
          <p:cNvPr id="394" name="TextBox 20"/>
          <p:cNvSpPr/>
          <p:nvPr/>
        </p:nvSpPr>
        <p:spPr>
          <a:xfrm>
            <a:off x="9746280" y="3913200"/>
            <a:ext cx="122832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1400" strike="noStrike" u="none">
                <a:solidFill>
                  <a:srgbClr val="c00000"/>
                </a:solidFill>
                <a:uFillTx/>
                <a:latin typeface="Aptos SemiBold"/>
              </a:rPr>
              <a:t>nedarbas, %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Antraštė 1"/>
          <p:cNvSpPr/>
          <p:nvPr/>
        </p:nvSpPr>
        <p:spPr>
          <a:xfrm>
            <a:off x="2926440" y="339840"/>
            <a:ext cx="64620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 defTabSz="914400">
              <a:lnSpc>
                <a:spcPct val="90000"/>
              </a:lnSpc>
              <a:tabLst>
                <a:tab algn="l" pos="0"/>
              </a:tabLst>
            </a:pPr>
            <a:br>
              <a:rPr sz="1600"/>
            </a:b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96" name="TextBox 4"/>
          <p:cNvSpPr/>
          <p:nvPr/>
        </p:nvSpPr>
        <p:spPr>
          <a:xfrm>
            <a:off x="708840" y="322560"/>
            <a:ext cx="10340640" cy="1370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  <a:tabLst>
                <a:tab algn="l" pos="0"/>
              </a:tabLst>
            </a:pPr>
            <a:r>
              <a:rPr b="1" lang="lt-LT" sz="2800" strike="noStrike" u="none">
                <a:solidFill>
                  <a:srgbClr val="007456"/>
                </a:solidFill>
                <a:uFillTx/>
                <a:latin typeface="Aptos SemiBold"/>
                <a:ea typeface="ＭＳ Ｐゴシック"/>
              </a:rPr>
              <a:t>Pagarba, įgalinimas, profesinė karjera ir tinkamas atlygis turėtų padaryti slaugytojo profesiją patrauklia. 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cxnSp>
        <p:nvCxnSpPr>
          <p:cNvPr id="397" name="Straight Connector 6"/>
          <p:cNvCxnSpPr/>
          <p:nvPr/>
        </p:nvCxnSpPr>
        <p:spPr>
          <a:xfrm>
            <a:off x="786960" y="1243440"/>
            <a:ext cx="10262880" cy="360"/>
          </a:xfrm>
          <a:prstGeom prst="straightConnector1">
            <a:avLst/>
          </a:prstGeom>
          <a:ln w="28575">
            <a:solidFill>
              <a:srgbClr val="007456"/>
            </a:solidFill>
          </a:ln>
        </p:spPr>
      </p:cxnSp>
      <p:graphicFrame>
        <p:nvGraphicFramePr>
          <p:cNvPr id="398" name="Chart 7"/>
          <p:cNvGraphicFramePr/>
          <p:nvPr/>
        </p:nvGraphicFramePr>
        <p:xfrm>
          <a:off x="787320" y="2940120"/>
          <a:ext cx="4632120" cy="3266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399" name="Chart 8"/>
          <p:cNvGraphicFramePr/>
          <p:nvPr/>
        </p:nvGraphicFramePr>
        <p:xfrm>
          <a:off x="6965640" y="2940120"/>
          <a:ext cx="4083840" cy="3266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00" name="Antraštė 1"/>
          <p:cNvSpPr/>
          <p:nvPr/>
        </p:nvSpPr>
        <p:spPr>
          <a:xfrm>
            <a:off x="787320" y="1672920"/>
            <a:ext cx="4393800" cy="870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just" defTabSz="685800">
              <a:lnSpc>
                <a:spcPct val="90000"/>
              </a:lnSpc>
              <a:tabLst>
                <a:tab algn="l" pos="0"/>
              </a:tabLst>
            </a:pPr>
            <a:r>
              <a:rPr b="1" lang="lt-LT" sz="1800" strike="noStrike" u="none">
                <a:solidFill>
                  <a:srgbClr val="000000"/>
                </a:solidFill>
                <a:uFillTx/>
                <a:latin typeface="Aptos SemiBold"/>
              </a:rPr>
              <a:t>Kompensuojamų vaistų receptų išrašymas – vienas iš savarankiško slaugytojų darbo pavyzdžių.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cxnSp>
        <p:nvCxnSpPr>
          <p:cNvPr id="401" name="Straight Connector 6"/>
          <p:cNvCxnSpPr/>
          <p:nvPr/>
        </p:nvCxnSpPr>
        <p:spPr>
          <a:xfrm>
            <a:off x="864720" y="2543400"/>
            <a:ext cx="4394520" cy="360"/>
          </a:xfrm>
          <a:prstGeom prst="straightConnector1">
            <a:avLst/>
          </a:prstGeom>
          <a:ln w="19050">
            <a:solidFill>
              <a:srgbClr val="000000"/>
            </a:solidFill>
          </a:ln>
        </p:spPr>
      </p:cxnSp>
      <p:sp>
        <p:nvSpPr>
          <p:cNvPr id="402" name="Antraštė 1"/>
          <p:cNvSpPr/>
          <p:nvPr/>
        </p:nvSpPr>
        <p:spPr>
          <a:xfrm>
            <a:off x="6965640" y="1672920"/>
            <a:ext cx="4178520" cy="870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just" defTabSz="685800">
              <a:lnSpc>
                <a:spcPct val="90000"/>
              </a:lnSpc>
              <a:tabLst>
                <a:tab algn="l" pos="0"/>
              </a:tabLst>
            </a:pPr>
            <a:r>
              <a:rPr b="1" lang="lt-LT" sz="1800" strike="noStrike" u="none">
                <a:solidFill>
                  <a:srgbClr val="000000"/>
                </a:solidFill>
                <a:uFillTx/>
                <a:latin typeface="Aptos SemiBold"/>
              </a:rPr>
              <a:t>Tikėtina, kad 2025 slaugytojų išrašomų kompensuojamų vaistų receptų dalis padidės</a:t>
            </a:r>
            <a:r>
              <a:rPr b="1" lang="en-GB" sz="1800" strike="noStrike" u="none">
                <a:solidFill>
                  <a:srgbClr val="000000"/>
                </a:solidFill>
                <a:uFillTx/>
                <a:latin typeface="Aptos SemiBold"/>
              </a:rPr>
              <a:t> iki 20%</a:t>
            </a:r>
            <a:r>
              <a:rPr b="1" lang="lt-LT" sz="1800" strike="noStrike" u="none">
                <a:solidFill>
                  <a:srgbClr val="000000"/>
                </a:solidFill>
                <a:uFillTx/>
                <a:latin typeface="Aptos SemiBold"/>
              </a:rPr>
              <a:t>.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cxnSp>
        <p:nvCxnSpPr>
          <p:cNvPr id="403" name="Straight Connector 6"/>
          <p:cNvCxnSpPr/>
          <p:nvPr/>
        </p:nvCxnSpPr>
        <p:spPr>
          <a:xfrm>
            <a:off x="7043040" y="2543400"/>
            <a:ext cx="3891960" cy="360"/>
          </a:xfrm>
          <a:prstGeom prst="straightConnector1">
            <a:avLst/>
          </a:prstGeom>
          <a:ln w="19050">
            <a:solidFill>
              <a:srgbClr val="000000"/>
            </a:solidFill>
          </a:ln>
        </p:spPr>
      </p:cxnSp>
      <p:sp>
        <p:nvSpPr>
          <p:cNvPr id="404" name="TextBox 16"/>
          <p:cNvSpPr/>
          <p:nvPr/>
        </p:nvSpPr>
        <p:spPr>
          <a:xfrm>
            <a:off x="3392280" y="4045680"/>
            <a:ext cx="1866600" cy="425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0" lang="lt-LT" sz="1100" strike="noStrike" u="none">
                <a:solidFill>
                  <a:srgbClr val="c00000"/>
                </a:solidFill>
                <a:uFillTx/>
                <a:latin typeface="Aptos SemiBold"/>
              </a:rPr>
              <a:t>Gydytojų išrašyti receptai</a:t>
            </a:r>
            <a:endParaRPr b="0" lang="en-US" sz="11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05" name="TextBox 17"/>
          <p:cNvSpPr/>
          <p:nvPr/>
        </p:nvSpPr>
        <p:spPr>
          <a:xfrm>
            <a:off x="3299400" y="5281920"/>
            <a:ext cx="1959480" cy="425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0" lang="lt-LT" sz="1100" strike="noStrike" u="none">
                <a:solidFill>
                  <a:srgbClr val="002060"/>
                </a:solidFill>
                <a:uFillTx/>
                <a:latin typeface="Aptos SemiBold"/>
              </a:rPr>
              <a:t>Slaugytojų išrašyti receptai</a:t>
            </a:r>
            <a:endParaRPr b="0" lang="en-US" sz="11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06" name="TextBox 2"/>
          <p:cNvSpPr/>
          <p:nvPr/>
        </p:nvSpPr>
        <p:spPr>
          <a:xfrm>
            <a:off x="3544560" y="3083040"/>
            <a:ext cx="1866600" cy="25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0" lang="lt-LT" sz="1100" strike="noStrike" u="none">
                <a:solidFill>
                  <a:srgbClr val="767171"/>
                </a:solidFill>
                <a:uFillTx/>
                <a:latin typeface="Aptos SemiBold"/>
              </a:rPr>
              <a:t>Viso išrašyti receptai</a:t>
            </a:r>
            <a:endParaRPr b="0" lang="en-US" sz="11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PlaceHolder 1"/>
          <p:cNvSpPr>
            <a:spLocks noGrp="1"/>
          </p:cNvSpPr>
          <p:nvPr>
            <p:ph type="sldNum" idx="107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8b8b8b"/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672CCC19-A963-4B48-AA3B-4DA4922E9BCD}" type="slidenum">
              <a:rPr b="0" lang="en-US" sz="1200" strike="noStrike" u="none">
                <a:solidFill>
                  <a:srgbClr val="8b8b8b"/>
                </a:solidFill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408" name="Picture 5" descr=""/>
          <p:cNvPicPr/>
          <p:nvPr/>
        </p:nvPicPr>
        <p:blipFill>
          <a:blip r:embed="rId1"/>
          <a:stretch/>
        </p:blipFill>
        <p:spPr>
          <a:xfrm>
            <a:off x="828360" y="1557000"/>
            <a:ext cx="7204320" cy="5013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09" name="Oval 1"/>
          <p:cNvSpPr/>
          <p:nvPr/>
        </p:nvSpPr>
        <p:spPr>
          <a:xfrm>
            <a:off x="2851200" y="3753360"/>
            <a:ext cx="658440" cy="40536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en-GB" sz="1800" strike="noStrike" u="none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10" name="Title 3"/>
          <p:cNvSpPr/>
          <p:nvPr/>
        </p:nvSpPr>
        <p:spPr>
          <a:xfrm>
            <a:off x="828360" y="287280"/>
            <a:ext cx="10675440" cy="1019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just" defTabSz="914400">
              <a:lnSpc>
                <a:spcPct val="100000"/>
              </a:lnSpc>
              <a:tabLst>
                <a:tab algn="l" pos="0"/>
              </a:tabLst>
            </a:pPr>
            <a:r>
              <a:rPr b="1" lang="en-GB" sz="2800" strike="noStrike" u="none">
                <a:solidFill>
                  <a:srgbClr val="007456"/>
                </a:solidFill>
                <a:uFillTx/>
                <a:latin typeface="Aptos ExtraBold"/>
              </a:rPr>
              <a:t>Pagal absoliu</a:t>
            </a:r>
            <a:r>
              <a:rPr b="1" lang="lt-LT" sz="2800" strike="noStrike" u="none">
                <a:solidFill>
                  <a:srgbClr val="007456"/>
                </a:solidFill>
                <a:uFillTx/>
                <a:latin typeface="Aptos ExtraBold"/>
              </a:rPr>
              <a:t>čias išlaidas sveikatai Lietuvos gyventojų </a:t>
            </a:r>
            <a:r>
              <a:rPr b="1" lang="en-GB" sz="2800" strike="noStrike" u="none">
                <a:solidFill>
                  <a:srgbClr val="007456"/>
                </a:solidFill>
                <a:uFillTx/>
                <a:latin typeface="Aptos ExtraBold"/>
              </a:rPr>
              <a:t>vidutin</a:t>
            </a:r>
            <a:r>
              <a:rPr b="1" lang="lt-LT" sz="2800" strike="noStrike" u="none">
                <a:solidFill>
                  <a:srgbClr val="007456"/>
                </a:solidFill>
                <a:uFillTx/>
                <a:latin typeface="Aptos ExtraBold"/>
              </a:rPr>
              <a:t>ė tikėtina gyvenimo trukmė galėtų būti ir didesnė.  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cxnSp>
        <p:nvCxnSpPr>
          <p:cNvPr id="411" name="Straight Connector 4"/>
          <p:cNvCxnSpPr/>
          <p:nvPr/>
        </p:nvCxnSpPr>
        <p:spPr>
          <a:xfrm>
            <a:off x="828000" y="1291680"/>
            <a:ext cx="10676520" cy="360"/>
          </a:xfrm>
          <a:prstGeom prst="straightConnector1">
            <a:avLst/>
          </a:prstGeom>
          <a:ln w="28575">
            <a:solidFill>
              <a:srgbClr val="007456"/>
            </a:solidFill>
          </a:ln>
        </p:spPr>
      </p:cxnSp>
      <p:sp>
        <p:nvSpPr>
          <p:cNvPr id="412" name="Rectangle 6"/>
          <p:cNvSpPr/>
          <p:nvPr/>
        </p:nvSpPr>
        <p:spPr>
          <a:xfrm>
            <a:off x="7010280" y="1484640"/>
            <a:ext cx="1297440" cy="4871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en-GB" sz="1800" strike="noStrike" u="none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13" name="TextBox 7"/>
          <p:cNvSpPr/>
          <p:nvPr/>
        </p:nvSpPr>
        <p:spPr>
          <a:xfrm>
            <a:off x="7737840" y="1688040"/>
            <a:ext cx="3765960" cy="5118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lt-LT" sz="2400" strike="noStrike" u="none">
                <a:solidFill>
                  <a:srgbClr val="007456"/>
                </a:solidFill>
                <a:uFillTx/>
                <a:latin typeface="Aptos ExtraBold"/>
              </a:rPr>
              <a:t>Vidutinė tikėtina gyvenimo trukmė vs. išlaidos sveikatai, 2022</a:t>
            </a:r>
            <a:endParaRPr b="0" lang="en-U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  <a:tabLst>
                <a:tab algn="l" pos="0"/>
              </a:tabLst>
            </a:pP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  <a:tabLst>
                <a:tab algn="l" pos="0"/>
              </a:tabLst>
            </a:pPr>
            <a:r>
              <a:rPr b="0" lang="lt-LT" sz="1800" strike="noStrike" u="none">
                <a:solidFill>
                  <a:srgbClr val="000000"/>
                </a:solidFill>
                <a:uFillTx/>
                <a:latin typeface="Aptos SemiBold"/>
              </a:rPr>
              <a:t>Gyvenimo trukmė aiškiai koreliuoja su sveikatai skiriamomis išlaidomis (viešosiomis ir privačiomis).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  <a:tabLst>
                <a:tab algn="l" pos="0"/>
              </a:tabLst>
            </a:pP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  <a:tabLst>
                <a:tab algn="l" pos="0"/>
              </a:tabLst>
            </a:pPr>
            <a:r>
              <a:rPr b="0" lang="lt-LT" sz="1800" strike="noStrike" u="none">
                <a:solidFill>
                  <a:srgbClr val="000000"/>
                </a:solidFill>
                <a:uFillTx/>
                <a:latin typeface="Aptos SemiBold"/>
              </a:rPr>
              <a:t>Panašias išlaidas sveikatai skiriančiose šalyse gyvenimo trukmė skiriasi 3-5 metais. Tai gali būti susiję su sveikesne gyvensena arba geresniu lėšų panaudojimu. 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14" name="Arrow: Right 8"/>
          <p:cNvSpPr/>
          <p:nvPr/>
        </p:nvSpPr>
        <p:spPr>
          <a:xfrm rot="16881000">
            <a:off x="2917800" y="3141000"/>
            <a:ext cx="525600" cy="31536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en-GB" sz="1800" strike="noStrike" u="none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Rectangl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40" y="0"/>
            <a:ext cx="12188520" cy="6857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en-US" sz="1800" strike="noStrike" u="none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221" name="Picture 3" descr="Needle and vial"/>
          <p:cNvPicPr/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l="0" t="13324" r="0" b="2422"/>
          <a:stretch/>
        </p:blipFill>
        <p:spPr>
          <a:xfrm flipH="1">
            <a:off x="360" y="1440"/>
            <a:ext cx="12191760" cy="68562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22" name="TextBox 9"/>
          <p:cNvSpPr/>
          <p:nvPr/>
        </p:nvSpPr>
        <p:spPr>
          <a:xfrm>
            <a:off x="403200" y="1171800"/>
            <a:ext cx="10558440" cy="1310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defTabSz="914400">
              <a:lnSpc>
                <a:spcPct val="100000"/>
              </a:lnSpc>
            </a:pPr>
            <a:r>
              <a:rPr b="0" lang="lt-LT" sz="8000" strike="noStrike" u="none">
                <a:solidFill>
                  <a:srgbClr val="ffffff"/>
                </a:solidFill>
                <a:uFillTx/>
                <a:latin typeface="Aptos ExtraBold"/>
              </a:rPr>
              <a:t>IŠ  KUR  PINIGAI?</a:t>
            </a:r>
            <a:endParaRPr b="0" lang="en-US" sz="8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itle 3"/>
          <p:cNvSpPr/>
          <p:nvPr/>
        </p:nvSpPr>
        <p:spPr>
          <a:xfrm>
            <a:off x="450360" y="287280"/>
            <a:ext cx="10902240" cy="1019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just" defTabSz="914400">
              <a:lnSpc>
                <a:spcPct val="100000"/>
              </a:lnSpc>
              <a:tabLst>
                <a:tab algn="l" pos="0"/>
              </a:tabLst>
            </a:pPr>
            <a:r>
              <a:rPr b="1" lang="lt-LT" sz="2200" strike="noStrike" u="none">
                <a:solidFill>
                  <a:srgbClr val="007456"/>
                </a:solidFill>
                <a:uFillTx/>
                <a:latin typeface="Aptos SemiBold"/>
              </a:rPr>
              <a:t>Lėtėjantis PSDF augimas ir gyventojų lūkesčiai sudaro spaudimą sveikatos sistemos našumui didinti ir mokesčiams keisti. </a:t>
            </a:r>
            <a:r>
              <a:rPr b="1" lang="lt-LT" sz="2800" strike="noStrike" u="none">
                <a:solidFill>
                  <a:srgbClr val="007456"/>
                </a:solidFill>
                <a:uFillTx/>
                <a:latin typeface="Aptos SemiBold"/>
              </a:rPr>
              <a:t>  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cxnSp>
        <p:nvCxnSpPr>
          <p:cNvPr id="224" name="Straight Connector 6"/>
          <p:cNvCxnSpPr/>
          <p:nvPr/>
        </p:nvCxnSpPr>
        <p:spPr>
          <a:xfrm>
            <a:off x="450360" y="1291680"/>
            <a:ext cx="11054160" cy="360"/>
          </a:xfrm>
          <a:prstGeom prst="straightConnector1">
            <a:avLst/>
          </a:prstGeom>
          <a:ln w="28575">
            <a:solidFill>
              <a:srgbClr val="007456">
                <a:alpha val="50000"/>
              </a:srgbClr>
            </a:solidFill>
          </a:ln>
        </p:spPr>
      </p:cxnSp>
      <p:sp>
        <p:nvSpPr>
          <p:cNvPr id="225" name="TextBox 20"/>
          <p:cNvSpPr/>
          <p:nvPr/>
        </p:nvSpPr>
        <p:spPr>
          <a:xfrm>
            <a:off x="564120" y="1577520"/>
            <a:ext cx="3779280" cy="57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algn="just" defTabSz="914400">
              <a:lnSpc>
                <a:spcPct val="100000"/>
              </a:lnSpc>
              <a:tabLst>
                <a:tab algn="l" pos="0"/>
              </a:tabLst>
            </a:pPr>
            <a:r>
              <a:rPr b="0" lang="lt-LT" sz="1600" strike="noStrike" u="none">
                <a:solidFill>
                  <a:srgbClr val="000000"/>
                </a:solidFill>
                <a:uFillTx/>
                <a:latin typeface="Aptos ExtraBold"/>
              </a:rPr>
              <a:t>Vi</a:t>
            </a:r>
            <a:r>
              <a:rPr b="0" lang="en-GB" sz="1600" strike="noStrike" u="none">
                <a:solidFill>
                  <a:srgbClr val="000000"/>
                </a:solidFill>
                <a:uFillTx/>
                <a:latin typeface="Aptos ExtraBold"/>
              </a:rPr>
              <a:t>e</a:t>
            </a:r>
            <a:r>
              <a:rPr b="0" lang="lt-LT" sz="1600" strike="noStrike" u="none">
                <a:solidFill>
                  <a:srgbClr val="000000"/>
                </a:solidFill>
                <a:uFillTx/>
                <a:latin typeface="Aptos ExtraBold"/>
              </a:rPr>
              <a:t>š</a:t>
            </a:r>
            <a:r>
              <a:rPr b="0" lang="en-GB" sz="1600" strike="noStrike" u="none">
                <a:solidFill>
                  <a:srgbClr val="000000"/>
                </a:solidFill>
                <a:uFillTx/>
                <a:latin typeface="Aptos ExtraBold"/>
              </a:rPr>
              <a:t>asis </a:t>
            </a:r>
            <a:r>
              <a:rPr b="0" lang="lt-LT" sz="1600" strike="noStrike" u="none">
                <a:solidFill>
                  <a:srgbClr val="000000"/>
                </a:solidFill>
                <a:uFillTx/>
                <a:latin typeface="Aptos ExtraBold"/>
              </a:rPr>
              <a:t>s</a:t>
            </a:r>
            <a:r>
              <a:rPr b="0" lang="en-GB" sz="1600" strike="noStrike" u="none">
                <a:solidFill>
                  <a:srgbClr val="000000"/>
                </a:solidFill>
                <a:uFillTx/>
                <a:latin typeface="Aptos ExtraBold"/>
              </a:rPr>
              <a:t>veikatos paslaug</a:t>
            </a:r>
            <a:r>
              <a:rPr b="0" lang="lt-LT" sz="1600" strike="noStrike" u="none">
                <a:solidFill>
                  <a:srgbClr val="000000"/>
                </a:solidFill>
                <a:uFillTx/>
                <a:latin typeface="Aptos ExtraBold"/>
              </a:rPr>
              <a:t>ų finansavimas</a:t>
            </a:r>
            <a:r>
              <a:rPr b="0" lang="en-GB" sz="1600" strike="noStrike" u="none">
                <a:solidFill>
                  <a:srgbClr val="000000"/>
                </a:solidFill>
                <a:uFillTx/>
                <a:latin typeface="Aptos ExtraBold"/>
              </a:rPr>
              <a:t> -</a:t>
            </a:r>
            <a:r>
              <a:rPr b="0" lang="lt-LT" sz="1600" strike="noStrike" u="none">
                <a:solidFill>
                  <a:srgbClr val="000000"/>
                </a:solidFill>
                <a:uFillTx/>
                <a:latin typeface="Aptos ExtraBold"/>
              </a:rPr>
              <a:t> 5.0</a:t>
            </a:r>
            <a:r>
              <a:rPr b="0" lang="en-GB" sz="1600" strike="noStrike" u="none">
                <a:solidFill>
                  <a:srgbClr val="000000"/>
                </a:solidFill>
                <a:uFillTx/>
                <a:latin typeface="Aptos ExtraBold"/>
              </a:rPr>
              <a:t>% </a:t>
            </a:r>
            <a:r>
              <a:rPr b="0" lang="lt-LT" sz="1600" strike="noStrike" u="none">
                <a:solidFill>
                  <a:srgbClr val="000000"/>
                </a:solidFill>
                <a:uFillTx/>
                <a:latin typeface="Aptos ExtraBold"/>
              </a:rPr>
              <a:t>nuo BVP. 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226" name="Grupė 4"/>
          <p:cNvGrpSpPr/>
          <p:nvPr/>
        </p:nvGrpSpPr>
        <p:grpSpPr>
          <a:xfrm>
            <a:off x="398160" y="2914560"/>
            <a:ext cx="3594600" cy="5276520"/>
            <a:chOff x="398160" y="2914560"/>
            <a:chExt cx="3594600" cy="5276520"/>
          </a:xfrm>
        </p:grpSpPr>
        <p:graphicFrame>
          <p:nvGraphicFramePr>
            <p:cNvPr id="227" name="Diagrama 3"/>
            <p:cNvGraphicFramePr/>
            <p:nvPr/>
          </p:nvGraphicFramePr>
          <p:xfrm>
            <a:off x="398160" y="2914560"/>
            <a:ext cx="3594600" cy="52765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"/>
            </a:graphicData>
          </a:graphic>
        </p:graphicFrame>
        <p:sp>
          <p:nvSpPr>
            <p:cNvPr id="228" name="TextBox 25"/>
            <p:cNvSpPr/>
            <p:nvPr/>
          </p:nvSpPr>
          <p:spPr>
            <a:xfrm>
              <a:off x="2682000" y="6193080"/>
              <a:ext cx="609120" cy="211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0" lang="lt-LT" sz="800" strike="noStrike" u="none">
                  <a:solidFill>
                    <a:srgbClr val="ffffff"/>
                  </a:solidFill>
                  <a:uFillTx/>
                  <a:latin typeface="Aptos ExtraBold"/>
                </a:rPr>
                <a:t>+8.9</a:t>
              </a:r>
              <a:r>
                <a:rPr b="0" lang="en-GB" sz="800" strike="noStrike" u="none">
                  <a:solidFill>
                    <a:srgbClr val="ffffff"/>
                  </a:solidFill>
                  <a:uFillTx/>
                  <a:latin typeface="Aptos ExtraBold"/>
                </a:rPr>
                <a:t>%</a:t>
              </a:r>
              <a:endParaRPr b="0" lang="en-US" sz="8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229" name="TextBox 26"/>
            <p:cNvSpPr/>
            <p:nvPr/>
          </p:nvSpPr>
          <p:spPr>
            <a:xfrm>
              <a:off x="2986920" y="6200280"/>
              <a:ext cx="609120" cy="211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0" lang="lt-LT" sz="800" strike="noStrike" u="none">
                  <a:solidFill>
                    <a:srgbClr val="ffffff"/>
                  </a:solidFill>
                  <a:uFillTx/>
                  <a:latin typeface="Aptos ExtraBold"/>
                </a:rPr>
                <a:t>+</a:t>
              </a:r>
              <a:r>
                <a:rPr b="0" lang="en-GB" sz="800" strike="noStrike" u="none">
                  <a:solidFill>
                    <a:srgbClr val="ffffff"/>
                  </a:solidFill>
                  <a:uFillTx/>
                  <a:latin typeface="Aptos ExtraBold"/>
                </a:rPr>
                <a:t>6</a:t>
              </a:r>
              <a:r>
                <a:rPr b="0" lang="lt-LT" sz="800" strike="noStrike" u="none">
                  <a:solidFill>
                    <a:srgbClr val="ffffff"/>
                  </a:solidFill>
                  <a:uFillTx/>
                  <a:latin typeface="Aptos ExtraBold"/>
                </a:rPr>
                <a:t>.</a:t>
              </a:r>
              <a:r>
                <a:rPr b="0" lang="en-GB" sz="800" strike="noStrike" u="none">
                  <a:solidFill>
                    <a:srgbClr val="ffffff"/>
                  </a:solidFill>
                  <a:uFillTx/>
                  <a:latin typeface="Aptos ExtraBold"/>
                </a:rPr>
                <a:t>9%</a:t>
              </a:r>
              <a:endParaRPr b="0" lang="en-US" sz="8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230" name="TextBox 27"/>
            <p:cNvSpPr/>
            <p:nvPr/>
          </p:nvSpPr>
          <p:spPr>
            <a:xfrm>
              <a:off x="3320280" y="6175440"/>
              <a:ext cx="580680" cy="211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0" lang="lt-LT" sz="800" strike="noStrike" u="none">
                  <a:solidFill>
                    <a:srgbClr val="ffffff"/>
                  </a:solidFill>
                  <a:uFillTx/>
                  <a:latin typeface="Aptos ExtraBold"/>
                </a:rPr>
                <a:t>+</a:t>
              </a:r>
              <a:r>
                <a:rPr b="0" lang="en-GB" sz="800" strike="noStrike" u="none">
                  <a:solidFill>
                    <a:srgbClr val="ffffff"/>
                  </a:solidFill>
                  <a:uFillTx/>
                  <a:latin typeface="Aptos ExtraBold"/>
                </a:rPr>
                <a:t>3.4%</a:t>
              </a:r>
              <a:endParaRPr b="0" lang="en-US" sz="8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pic>
        <p:nvPicPr>
          <p:cNvPr id="231" name="Paveikslėlis 2" descr="Paveikslėlis, kuriame yra Grafika, grafinis dizainas, Šriftas, dizainas&#10;&#10;Automatiškai sugeneruotas aprašymas"/>
          <p:cNvPicPr/>
          <p:nvPr/>
        </p:nvPicPr>
        <p:blipFill>
          <a:blip r:embed="rId2"/>
          <a:stretch/>
        </p:blipFill>
        <p:spPr>
          <a:xfrm>
            <a:off x="11732760" y="6375960"/>
            <a:ext cx="459000" cy="459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32" name="Paveikslėlis 5" descr="Paveikslėlis, kuriame yra ekrano kopija, tekstas, linija, Paralelė&#10;&#10;Automatiškai sugeneruotas aprašymas"/>
          <p:cNvPicPr/>
          <p:nvPr/>
        </p:nvPicPr>
        <p:blipFill>
          <a:blip r:embed="rId3"/>
          <a:stretch/>
        </p:blipFill>
        <p:spPr>
          <a:xfrm>
            <a:off x="4626720" y="2177280"/>
            <a:ext cx="3363480" cy="4701960"/>
          </a:xfrm>
          <a:prstGeom prst="rect">
            <a:avLst/>
          </a:prstGeom>
          <a:noFill/>
          <a:ln w="0">
            <a:noFill/>
          </a:ln>
        </p:spPr>
      </p:pic>
      <p:graphicFrame>
        <p:nvGraphicFramePr>
          <p:cNvPr id="233" name="Turinio vietos rezervavimo ženklas 7"/>
          <p:cNvGraphicFramePr/>
          <p:nvPr/>
        </p:nvGraphicFramePr>
        <p:xfrm>
          <a:off x="8438760" y="2177280"/>
          <a:ext cx="2905200" cy="4393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34" name="Diagrama 1"/>
          <p:cNvGraphicFramePr/>
          <p:nvPr/>
        </p:nvGraphicFramePr>
        <p:xfrm>
          <a:off x="-299880" y="1989720"/>
          <a:ext cx="4621680" cy="4731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35" name="TextBox 13"/>
          <p:cNvSpPr/>
          <p:nvPr/>
        </p:nvSpPr>
        <p:spPr>
          <a:xfrm>
            <a:off x="564120" y="4374360"/>
            <a:ext cx="144648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lt-LT" sz="1400" strike="noStrike" u="none">
                <a:solidFill>
                  <a:srgbClr val="007456"/>
                </a:solidFill>
                <a:uFillTx/>
                <a:latin typeface="Aptos ExtraBold"/>
              </a:rPr>
              <a:t>PSDF, mln. eur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36" name="TextBox 14"/>
          <p:cNvSpPr/>
          <p:nvPr/>
        </p:nvSpPr>
        <p:spPr>
          <a:xfrm>
            <a:off x="564120" y="3237480"/>
            <a:ext cx="144648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GB" sz="1400" strike="noStrike" u="none">
                <a:solidFill>
                  <a:srgbClr val="c00000"/>
                </a:solidFill>
                <a:uFillTx/>
                <a:latin typeface="Aptos ExtraBold"/>
              </a:rPr>
              <a:t>PSDF, % BVP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37" name="TextBox 17"/>
          <p:cNvSpPr/>
          <p:nvPr/>
        </p:nvSpPr>
        <p:spPr>
          <a:xfrm>
            <a:off x="4626720" y="1589040"/>
            <a:ext cx="3178080" cy="578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algn="just" defTabSz="914400">
              <a:lnSpc>
                <a:spcPct val="100000"/>
              </a:lnSpc>
              <a:tabLst>
                <a:tab algn="l" pos="0"/>
              </a:tabLst>
            </a:pPr>
            <a:r>
              <a:rPr b="0" lang="en-GB" sz="1600" strike="noStrike" u="none">
                <a:solidFill>
                  <a:srgbClr val="000000"/>
                </a:solidFill>
                <a:uFillTx/>
                <a:latin typeface="Aptos ExtraBold"/>
              </a:rPr>
              <a:t>Ai</a:t>
            </a:r>
            <a:r>
              <a:rPr b="0" lang="lt-LT" sz="1600" strike="noStrike" u="none">
                <a:solidFill>
                  <a:srgbClr val="000000"/>
                </a:solidFill>
                <a:uFillTx/>
                <a:latin typeface="Aptos ExtraBold"/>
              </a:rPr>
              <a:t>škiai atsiliekame nuo kitų Europos šalių. 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38" name="TextBox 19"/>
          <p:cNvSpPr/>
          <p:nvPr/>
        </p:nvSpPr>
        <p:spPr>
          <a:xfrm>
            <a:off x="8438760" y="1589040"/>
            <a:ext cx="3448440" cy="54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algn="just" defTabSz="914400">
              <a:lnSpc>
                <a:spcPct val="100000"/>
              </a:lnSpc>
              <a:tabLst>
                <a:tab algn="l" pos="0"/>
              </a:tabLst>
            </a:pPr>
            <a:r>
              <a:rPr b="0" lang="lt-LT" sz="1500" strike="noStrike" u="none">
                <a:solidFill>
                  <a:srgbClr val="000000"/>
                </a:solidFill>
                <a:uFillTx/>
                <a:latin typeface="Aptos ExtraBold"/>
              </a:rPr>
              <a:t>Asmeninės gyventojų išlaidos sveikatai yra per didelės</a:t>
            </a:r>
            <a:endParaRPr b="0" lang="en-US" sz="15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sldNum" idx="103"/>
          </p:nvPr>
        </p:nvSpPr>
        <p:spPr>
          <a:xfrm>
            <a:off x="0" y="649296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lt-LT" sz="1200" strike="noStrike" u="none">
                <a:solidFill>
                  <a:srgbClr val="8b8b8b"/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fld id="{31292960-9CCE-4C11-8BB4-EDD546887C57}" type="slidenum">
              <a:rPr b="0" lang="lt-LT" sz="1200" strike="noStrike" u="none">
                <a:solidFill>
                  <a:srgbClr val="8b8b8b"/>
                </a:solidFill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240" name="Diagrama 8" descr=""/>
          <p:cNvPicPr/>
          <p:nvPr/>
        </p:nvPicPr>
        <p:blipFill>
          <a:blip r:embed="rId1"/>
          <a:stretch/>
        </p:blipFill>
        <p:spPr>
          <a:xfrm>
            <a:off x="376560" y="1773720"/>
            <a:ext cx="5243400" cy="4701600"/>
          </a:xfrm>
          <a:prstGeom prst="rect">
            <a:avLst/>
          </a:prstGeom>
          <a:noFill/>
          <a:ln w="0">
            <a:noFill/>
          </a:ln>
        </p:spPr>
      </p:pic>
      <p:graphicFrame>
        <p:nvGraphicFramePr>
          <p:cNvPr id="241" name="Diagrama 6"/>
          <p:cNvGraphicFramePr/>
          <p:nvPr/>
        </p:nvGraphicFramePr>
        <p:xfrm>
          <a:off x="5920920" y="2894400"/>
          <a:ext cx="5976000" cy="5744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42" name="Paveikslėlis 10" descr="Paveikslėlis, kuriame yra Grafika, grafinis dizainas, Šriftas, dizainas&#10;&#10;Automatiškai sugeneruotas aprašymas"/>
          <p:cNvPicPr/>
          <p:nvPr/>
        </p:nvPicPr>
        <p:blipFill>
          <a:blip r:embed="rId3"/>
          <a:stretch/>
        </p:blipFill>
        <p:spPr>
          <a:xfrm>
            <a:off x="11732760" y="6375960"/>
            <a:ext cx="459000" cy="459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43" name="Title 3"/>
          <p:cNvSpPr/>
          <p:nvPr/>
        </p:nvSpPr>
        <p:spPr>
          <a:xfrm>
            <a:off x="450360" y="287280"/>
            <a:ext cx="10902240" cy="1019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just" defTabSz="914400">
              <a:lnSpc>
                <a:spcPct val="100000"/>
              </a:lnSpc>
              <a:tabLst>
                <a:tab algn="l" pos="0"/>
              </a:tabLst>
            </a:pPr>
            <a:r>
              <a:rPr b="1" lang="lt-LT" sz="2400" strike="noStrike" u="none">
                <a:solidFill>
                  <a:srgbClr val="007456"/>
                </a:solidFill>
                <a:uFillTx/>
                <a:latin typeface="Aptos SemiBold"/>
              </a:rPr>
              <a:t>PSDF pajamų struktūra pastaruoju metu nesikeitė. </a:t>
            </a:r>
            <a:br>
              <a:rPr sz="2400"/>
            </a:br>
            <a:r>
              <a:rPr b="1" lang="lt-LT" sz="2400" strike="noStrike" u="none">
                <a:solidFill>
                  <a:srgbClr val="007456"/>
                </a:solidFill>
                <a:uFillTx/>
                <a:latin typeface="Aptos SemiBold"/>
              </a:rPr>
              <a:t>XIX vyriausybės programoje numatyta didinti biudžeto įmokas. </a:t>
            </a:r>
            <a:endParaRPr b="0" lang="en-US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cxnSp>
        <p:nvCxnSpPr>
          <p:cNvPr id="244" name="Straight Connector 6"/>
          <p:cNvCxnSpPr/>
          <p:nvPr/>
        </p:nvCxnSpPr>
        <p:spPr>
          <a:xfrm>
            <a:off x="450360" y="1291680"/>
            <a:ext cx="11054160" cy="360"/>
          </a:xfrm>
          <a:prstGeom prst="straightConnector1">
            <a:avLst/>
          </a:prstGeom>
          <a:ln w="28575">
            <a:solidFill>
              <a:srgbClr val="007456">
                <a:alpha val="50000"/>
              </a:srgbClr>
            </a:solidFill>
          </a:ln>
        </p:spPr>
      </p:cxnSp>
      <p:sp>
        <p:nvSpPr>
          <p:cNvPr id="245" name="TextBox 5"/>
          <p:cNvSpPr/>
          <p:nvPr/>
        </p:nvSpPr>
        <p:spPr>
          <a:xfrm>
            <a:off x="1752480" y="3840120"/>
            <a:ext cx="99072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lt-LT" sz="1800" strike="noStrike" u="none">
                <a:solidFill>
                  <a:schemeClr val="lt1"/>
                </a:solidFill>
                <a:uFillTx/>
                <a:latin typeface="Aptos ExtraBold"/>
              </a:rPr>
              <a:t>69</a:t>
            </a:r>
            <a:r>
              <a:rPr b="0" lang="en-GB" sz="1800" strike="noStrike" u="none">
                <a:solidFill>
                  <a:schemeClr val="lt1"/>
                </a:solidFill>
                <a:uFillTx/>
                <a:latin typeface="Aptos ExtraBold"/>
              </a:rPr>
              <a:t>%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46" name="TextBox 11"/>
          <p:cNvSpPr/>
          <p:nvPr/>
        </p:nvSpPr>
        <p:spPr>
          <a:xfrm>
            <a:off x="4430520" y="3840120"/>
            <a:ext cx="82728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GB" sz="1800" strike="noStrike" u="none">
                <a:solidFill>
                  <a:schemeClr val="accent5">
                    <a:lumMod val="50000"/>
                  </a:schemeClr>
                </a:solidFill>
                <a:uFillTx/>
                <a:latin typeface="Aptos ExtraBold"/>
              </a:rPr>
              <a:t>26%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47" name="TextBox 12"/>
          <p:cNvSpPr/>
          <p:nvPr/>
        </p:nvSpPr>
        <p:spPr>
          <a:xfrm>
            <a:off x="4430520" y="5675040"/>
            <a:ext cx="6526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Aptos ExtraBold"/>
              </a:rPr>
              <a:t>4%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48" name="TextBox 14"/>
          <p:cNvSpPr/>
          <p:nvPr/>
        </p:nvSpPr>
        <p:spPr>
          <a:xfrm>
            <a:off x="6095880" y="1674000"/>
            <a:ext cx="1839240" cy="1584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0" lang="lt-LT" sz="1400" strike="noStrike" u="none">
                <a:solidFill>
                  <a:schemeClr val="dk1"/>
                </a:solidFill>
                <a:uFillTx/>
                <a:latin typeface="Aptos ExtraBold"/>
              </a:rPr>
              <a:t>Metinė valstybės biudžeto įmoka už nedirbančius, eur</a:t>
            </a:r>
            <a:br>
              <a:rPr sz="1400"/>
            </a:br>
            <a:br>
              <a:rPr sz="1400"/>
            </a:br>
            <a:r>
              <a:rPr b="0" lang="lt-LT" sz="1400" strike="noStrike" u="none">
                <a:solidFill>
                  <a:schemeClr val="lt2">
                    <a:lumMod val="50000"/>
                  </a:schemeClr>
                </a:solidFill>
                <a:uFillTx/>
                <a:latin typeface="Aptos ExtraBold"/>
              </a:rPr>
              <a:t>MMA x 6.98</a:t>
            </a:r>
            <a:r>
              <a:rPr b="0" lang="en-GB" sz="1400" strike="noStrike" u="none">
                <a:solidFill>
                  <a:schemeClr val="lt2">
                    <a:lumMod val="50000"/>
                  </a:schemeClr>
                </a:solidFill>
                <a:uFillTx/>
                <a:latin typeface="Aptos ExtraBold"/>
              </a:rPr>
              <a:t>% x 1.448.000 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49" name="TextBox 15"/>
          <p:cNvSpPr/>
          <p:nvPr/>
        </p:nvSpPr>
        <p:spPr>
          <a:xfrm>
            <a:off x="8042400" y="1674000"/>
            <a:ext cx="1732680" cy="1584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0" lang="lt-LT" sz="1400" strike="noStrike" u="none">
                <a:solidFill>
                  <a:schemeClr val="dk1"/>
                </a:solidFill>
                <a:uFillTx/>
                <a:latin typeface="Aptos ExtraBold"/>
              </a:rPr>
              <a:t>Metinė dirbančių įmoka, eur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en-GB" sz="1400" strike="noStrike" u="none">
                <a:solidFill>
                  <a:schemeClr val="lt2">
                    <a:lumMod val="50000"/>
                  </a:schemeClr>
                </a:solidFill>
                <a:uFillTx/>
                <a:latin typeface="Aptos ExtraBold"/>
              </a:rPr>
              <a:t>alga x 6.98%</a:t>
            </a:r>
            <a:r>
              <a:rPr b="0" lang="lt-LT" sz="1400" strike="noStrike" u="none">
                <a:solidFill>
                  <a:schemeClr val="lt2">
                    <a:lumMod val="50000"/>
                  </a:schemeClr>
                </a:solidFill>
                <a:uFillTx/>
                <a:latin typeface="Aptos ExtraBold"/>
              </a:rPr>
              <a:t> x 1.440.000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50" name="TextBox 16"/>
          <p:cNvSpPr/>
          <p:nvPr/>
        </p:nvSpPr>
        <p:spPr>
          <a:xfrm>
            <a:off x="9882360" y="1674000"/>
            <a:ext cx="1932840" cy="1798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0" lang="lt-LT" sz="1400" strike="noStrike" u="none">
                <a:solidFill>
                  <a:schemeClr val="dk1"/>
                </a:solidFill>
                <a:uFillTx/>
                <a:latin typeface="Aptos ExtraBold"/>
              </a:rPr>
              <a:t>Metinė savarankiškai dirbančių įmoka, eur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lt-LT" sz="1400" strike="noStrike" u="none">
                <a:solidFill>
                  <a:schemeClr val="lt2">
                    <a:lumMod val="50000"/>
                  </a:schemeClr>
                </a:solidFill>
                <a:uFillTx/>
                <a:latin typeface="Aptos ExtraBold"/>
              </a:rPr>
              <a:t>„</a:t>
            </a:r>
            <a:r>
              <a:rPr b="0" lang="en-GB" sz="1400" strike="noStrike" u="none">
                <a:solidFill>
                  <a:schemeClr val="lt2">
                    <a:lumMod val="50000"/>
                  </a:schemeClr>
                </a:solidFill>
                <a:uFillTx/>
                <a:latin typeface="Aptos ExtraBold"/>
              </a:rPr>
              <a:t>pajamos</a:t>
            </a:r>
            <a:r>
              <a:rPr b="0" lang="lt-LT" sz="1400" strike="noStrike" u="none">
                <a:solidFill>
                  <a:schemeClr val="lt2">
                    <a:lumMod val="50000"/>
                  </a:schemeClr>
                </a:solidFill>
                <a:uFillTx/>
                <a:latin typeface="Aptos ExtraBold"/>
              </a:rPr>
              <a:t>“</a:t>
            </a:r>
            <a:r>
              <a:rPr b="0" lang="en-GB" sz="1400" strike="noStrike" u="none">
                <a:solidFill>
                  <a:schemeClr val="lt2">
                    <a:lumMod val="50000"/>
                  </a:schemeClr>
                </a:solidFill>
                <a:uFillTx/>
                <a:latin typeface="Aptos ExtraBold"/>
              </a:rPr>
              <a:t> x 6.98% </a:t>
            </a:r>
            <a:r>
              <a:rPr b="0" lang="lt-LT" sz="1400" strike="noStrike" u="none">
                <a:solidFill>
                  <a:schemeClr val="lt2">
                    <a:lumMod val="50000"/>
                  </a:schemeClr>
                </a:solidFill>
                <a:uFillTx/>
                <a:latin typeface="Aptos ExtraBold"/>
              </a:rPr>
              <a:t>x 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lt-LT" sz="1400" strike="noStrike" u="none">
                <a:solidFill>
                  <a:schemeClr val="lt2">
                    <a:lumMod val="50000"/>
                  </a:schemeClr>
                </a:solidFill>
                <a:uFillTx/>
                <a:latin typeface="Aptos ExtraBold"/>
              </a:rPr>
              <a:t>30.000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51" name="TextBox 17"/>
          <p:cNvSpPr/>
          <p:nvPr/>
        </p:nvSpPr>
        <p:spPr>
          <a:xfrm>
            <a:off x="1752480" y="4226760"/>
            <a:ext cx="113184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lt-LT" sz="1400" strike="noStrike" u="none">
                <a:solidFill>
                  <a:schemeClr val="lt1"/>
                </a:solidFill>
                <a:uFillTx/>
                <a:latin typeface="Aptos ExtraBold"/>
              </a:rPr>
              <a:t>d</a:t>
            </a:r>
            <a:r>
              <a:rPr b="0" lang="en-GB" sz="1400" strike="noStrike" u="none">
                <a:solidFill>
                  <a:schemeClr val="lt1"/>
                </a:solidFill>
                <a:uFillTx/>
                <a:latin typeface="Aptos ExtraBold"/>
              </a:rPr>
              <a:t>irban</a:t>
            </a:r>
            <a:r>
              <a:rPr b="0" lang="lt-LT" sz="1400" strike="noStrike" u="none">
                <a:solidFill>
                  <a:schemeClr val="lt1"/>
                </a:solidFill>
                <a:uFillTx/>
                <a:latin typeface="Aptos ExtraBold"/>
              </a:rPr>
              <a:t>čių įmokos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52" name="TextBox 18"/>
          <p:cNvSpPr/>
          <p:nvPr/>
        </p:nvSpPr>
        <p:spPr>
          <a:xfrm>
            <a:off x="4019760" y="4203360"/>
            <a:ext cx="1600200" cy="517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lt-LT" sz="1400" strike="noStrike" u="none">
                <a:solidFill>
                  <a:schemeClr val="accent5">
                    <a:lumMod val="50000"/>
                  </a:schemeClr>
                </a:solidFill>
                <a:uFillTx/>
                <a:latin typeface="Aptos ExtraBold"/>
              </a:rPr>
              <a:t>įmokos už ned</a:t>
            </a:r>
            <a:r>
              <a:rPr b="0" lang="en-GB" sz="1400" strike="noStrike" u="none">
                <a:solidFill>
                  <a:schemeClr val="accent5">
                    <a:lumMod val="50000"/>
                  </a:schemeClr>
                </a:solidFill>
                <a:uFillTx/>
                <a:latin typeface="Aptos ExtraBold"/>
              </a:rPr>
              <a:t>irban</a:t>
            </a:r>
            <a:r>
              <a:rPr b="0" lang="lt-LT" sz="1400" strike="noStrike" u="none">
                <a:solidFill>
                  <a:schemeClr val="accent5">
                    <a:lumMod val="50000"/>
                  </a:schemeClr>
                </a:solidFill>
                <a:uFillTx/>
                <a:latin typeface="Aptos ExtraBold"/>
              </a:rPr>
              <a:t>čius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53" name="TextBox 19"/>
          <p:cNvSpPr/>
          <p:nvPr/>
        </p:nvSpPr>
        <p:spPr>
          <a:xfrm>
            <a:off x="3998880" y="5906520"/>
            <a:ext cx="1515960" cy="45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lt-LT" sz="1200" strike="noStrike" u="none">
                <a:solidFill>
                  <a:schemeClr val="dk1"/>
                </a:solidFill>
                <a:uFillTx/>
                <a:latin typeface="Aptos ExtraBold"/>
              </a:rPr>
              <a:t>už deleguotas funkcijas</a:t>
            </a:r>
            <a:endParaRPr b="0" lang="en-US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54" name="TextBox 4"/>
          <p:cNvSpPr/>
          <p:nvPr/>
        </p:nvSpPr>
        <p:spPr>
          <a:xfrm>
            <a:off x="1492560" y="1336320"/>
            <a:ext cx="3993840" cy="578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lt-LT" sz="3200" strike="noStrike" u="none">
                <a:solidFill>
                  <a:schemeClr val="dk1"/>
                </a:solidFill>
                <a:uFillTx/>
                <a:latin typeface="Aptos ExtraBold"/>
              </a:rPr>
              <a:t>3.940.000.000  €</a:t>
            </a: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Rectangl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40" y="0"/>
            <a:ext cx="12188520" cy="6857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en-US" sz="1800" strike="noStrike" u="none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256" name="Picture 3" descr="Needle and vial"/>
          <p:cNvPicPr/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l="0" t="13324" r="0" b="2422"/>
          <a:stretch/>
        </p:blipFill>
        <p:spPr>
          <a:xfrm flipH="1">
            <a:off x="360" y="1440"/>
            <a:ext cx="12191760" cy="68562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57" name="TextBox 9"/>
          <p:cNvSpPr/>
          <p:nvPr/>
        </p:nvSpPr>
        <p:spPr>
          <a:xfrm>
            <a:off x="403200" y="1171800"/>
            <a:ext cx="10558440" cy="1189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defTabSz="914400">
              <a:lnSpc>
                <a:spcPct val="100000"/>
              </a:lnSpc>
            </a:pPr>
            <a:r>
              <a:rPr b="0" lang="lt-LT" sz="7200" strike="noStrike" u="none">
                <a:solidFill>
                  <a:srgbClr val="ffffff"/>
                </a:solidFill>
                <a:uFillTx/>
                <a:latin typeface="Aptos ExtraBold"/>
              </a:rPr>
              <a:t>KAM, KIEK, UŽ KĄ?</a:t>
            </a:r>
            <a:endParaRPr b="0" lang="en-US" sz="7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Picture 2" descr=""/>
          <p:cNvPicPr/>
          <p:nvPr/>
        </p:nvPicPr>
        <p:blipFill>
          <a:blip r:embed="rId1"/>
          <a:stretch/>
        </p:blipFill>
        <p:spPr>
          <a:xfrm>
            <a:off x="1657440" y="954720"/>
            <a:ext cx="8876520" cy="5902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59" name="TextBox 1"/>
          <p:cNvSpPr/>
          <p:nvPr/>
        </p:nvSpPr>
        <p:spPr>
          <a:xfrm>
            <a:off x="446400" y="239400"/>
            <a:ext cx="11745360" cy="45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GB" sz="2400" strike="noStrike" u="none">
                <a:solidFill>
                  <a:srgbClr val="101d40"/>
                </a:solidFill>
                <a:uFillTx/>
                <a:latin typeface="Aptos ExtraBold"/>
              </a:rPr>
              <a:t> </a:t>
            </a:r>
            <a:r>
              <a:rPr b="1" lang="lt-LT" sz="2400" strike="noStrike" u="none">
                <a:solidFill>
                  <a:srgbClr val="101d40"/>
                </a:solidFill>
                <a:uFillTx/>
                <a:latin typeface="Aptos ExtraBold"/>
              </a:rPr>
              <a:t>Gydytojų atlyginimų santykis su vidutiniu šalies atlyginimu (</a:t>
            </a:r>
            <a:r>
              <a:rPr b="1" lang="en-GB" sz="2400" strike="noStrike" u="none">
                <a:solidFill>
                  <a:srgbClr val="101d40"/>
                </a:solidFill>
                <a:uFillTx/>
                <a:latin typeface="Aptos ExtraBold"/>
              </a:rPr>
              <a:t>2021</a:t>
            </a:r>
            <a:r>
              <a:rPr b="1" lang="lt-LT" sz="2400" strike="noStrike" u="none">
                <a:solidFill>
                  <a:srgbClr val="101d40"/>
                </a:solidFill>
                <a:uFillTx/>
                <a:latin typeface="Aptos ExtraBold"/>
              </a:rPr>
              <a:t> m.)</a:t>
            </a:r>
            <a:endParaRPr b="0" lang="en-US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0" name="Chart 4"/>
          <p:cNvGraphicFramePr/>
          <p:nvPr/>
        </p:nvGraphicFramePr>
        <p:xfrm>
          <a:off x="645480" y="3270240"/>
          <a:ext cx="2742840" cy="319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261" name="TextBox 5"/>
          <p:cNvSpPr/>
          <p:nvPr/>
        </p:nvSpPr>
        <p:spPr>
          <a:xfrm>
            <a:off x="746280" y="1600200"/>
            <a:ext cx="2805840" cy="94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  <a:tabLst>
                <a:tab algn="l" pos="0"/>
              </a:tabLst>
            </a:pPr>
            <a:r>
              <a:rPr b="0" lang="en-GB" sz="1400" strike="noStrike" u="none">
                <a:solidFill>
                  <a:srgbClr val="000000"/>
                </a:solidFill>
                <a:uFillTx/>
                <a:latin typeface="Aptos SemiBold"/>
              </a:rPr>
              <a:t>Gydytoj</a:t>
            </a:r>
            <a:r>
              <a:rPr b="0" lang="lt-LT" sz="1400" strike="noStrike" u="none">
                <a:solidFill>
                  <a:srgbClr val="000000"/>
                </a:solidFill>
                <a:uFillTx/>
                <a:latin typeface="Aptos SemiBold"/>
              </a:rPr>
              <a:t>ų ir slaugytojų v</a:t>
            </a:r>
            <a:r>
              <a:rPr b="0" lang="en-GB" sz="1400" strike="noStrike" u="none">
                <a:solidFill>
                  <a:srgbClr val="000000"/>
                </a:solidFill>
                <a:uFillTx/>
                <a:latin typeface="Aptos SemiBold"/>
              </a:rPr>
              <a:t>idutinio atlyginimo santykis su Lietuvos </a:t>
            </a:r>
            <a:r>
              <a:rPr b="0" lang="lt-LT" sz="1400" strike="noStrike" u="none">
                <a:solidFill>
                  <a:srgbClr val="000000"/>
                </a:solidFill>
                <a:uFillTx/>
                <a:latin typeface="Aptos SemiBold"/>
              </a:rPr>
              <a:t>VDU (</a:t>
            </a:r>
            <a:r>
              <a:rPr b="0" lang="en-GB" sz="1400" strike="noStrike" u="none">
                <a:solidFill>
                  <a:srgbClr val="000000"/>
                </a:solidFill>
                <a:uFillTx/>
                <a:latin typeface="Aptos SemiBold"/>
              </a:rPr>
              <a:t>VDU </a:t>
            </a:r>
            <a:r>
              <a:rPr b="0" lang="lt-LT" sz="1400" strike="noStrike" u="none">
                <a:solidFill>
                  <a:srgbClr val="000000"/>
                </a:solidFill>
                <a:uFillTx/>
                <a:latin typeface="Aptos SemiBold"/>
              </a:rPr>
              <a:t>2.218 eur 2024 m.)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cxnSp>
        <p:nvCxnSpPr>
          <p:cNvPr id="262" name="Straight Connector 17"/>
          <p:cNvCxnSpPr/>
          <p:nvPr/>
        </p:nvCxnSpPr>
        <p:spPr>
          <a:xfrm flipV="1">
            <a:off x="746280" y="2651760"/>
            <a:ext cx="2806560" cy="3240"/>
          </a:xfrm>
          <a:prstGeom prst="straightConnector1">
            <a:avLst/>
          </a:prstGeom>
          <a:ln w="19050">
            <a:solidFill>
              <a:srgbClr val="e7e6e6">
                <a:lumMod val="75000"/>
              </a:srgbClr>
            </a:solidFill>
          </a:ln>
        </p:spPr>
      </p:cxnSp>
      <p:sp>
        <p:nvSpPr>
          <p:cNvPr id="263" name="TextBox 7"/>
          <p:cNvSpPr/>
          <p:nvPr/>
        </p:nvSpPr>
        <p:spPr>
          <a:xfrm>
            <a:off x="457200" y="148680"/>
            <a:ext cx="11201400" cy="882360"/>
          </a:xfrm>
          <a:prstGeom prst="rect">
            <a:avLst/>
          </a:prstGeom>
          <a:noFill/>
          <a:ln w="381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  <a:tabLst>
                <a:tab algn="l" pos="0"/>
              </a:tabLst>
            </a:pPr>
            <a:r>
              <a:rPr b="1" lang="lt-LT" sz="2600" strike="noStrike" u="none">
                <a:solidFill>
                  <a:srgbClr val="007456"/>
                </a:solidFill>
                <a:uFillTx/>
                <a:latin typeface="Aptos SemiBold"/>
              </a:rPr>
              <a:t>Gydytojų ir slaugytojų atlyginimo santykis su Lietuvos vidutiniu darbo užmokesčiu yra panašus į kitų Europos šalių. </a:t>
            </a:r>
            <a:endParaRPr b="0" lang="en-US" sz="2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cxnSp>
        <p:nvCxnSpPr>
          <p:cNvPr id="264" name="Straight Connector 6"/>
          <p:cNvCxnSpPr/>
          <p:nvPr/>
        </p:nvCxnSpPr>
        <p:spPr>
          <a:xfrm>
            <a:off x="746280" y="1102680"/>
            <a:ext cx="10699560" cy="360"/>
          </a:xfrm>
          <a:prstGeom prst="straightConnector1">
            <a:avLst/>
          </a:prstGeom>
          <a:ln w="28575">
            <a:solidFill>
              <a:srgbClr val="007456">
                <a:alpha val="50000"/>
              </a:srgbClr>
            </a:solidFill>
          </a:ln>
        </p:spPr>
      </p:cxnSp>
      <p:sp>
        <p:nvSpPr>
          <p:cNvPr id="265" name="TextBox 9"/>
          <p:cNvSpPr/>
          <p:nvPr/>
        </p:nvSpPr>
        <p:spPr>
          <a:xfrm>
            <a:off x="2359800" y="3882600"/>
            <a:ext cx="1297800" cy="334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 defTabSz="914400">
              <a:lnSpc>
                <a:spcPct val="100000"/>
              </a:lnSpc>
              <a:tabLst>
                <a:tab algn="l" pos="0"/>
              </a:tabLst>
            </a:pPr>
            <a:r>
              <a:rPr b="0" lang="lt-LT" sz="1600" strike="noStrike" u="none">
                <a:solidFill>
                  <a:srgbClr val="c00000"/>
                </a:solidFill>
                <a:uFillTx/>
                <a:latin typeface="Aptos SemiBold"/>
              </a:rPr>
              <a:t>gydytojai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66" name="TextBox 10"/>
          <p:cNvSpPr/>
          <p:nvPr/>
        </p:nvSpPr>
        <p:spPr>
          <a:xfrm>
            <a:off x="2112480" y="5010480"/>
            <a:ext cx="1545120" cy="334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 defTabSz="914400">
              <a:lnSpc>
                <a:spcPct val="100000"/>
              </a:lnSpc>
              <a:tabLst>
                <a:tab algn="l" pos="0"/>
              </a:tabLst>
            </a:pPr>
            <a:r>
              <a:rPr b="0" lang="lt-LT" sz="1600" strike="noStrike" u="none">
                <a:solidFill>
                  <a:srgbClr val="007456"/>
                </a:solidFill>
                <a:uFillTx/>
                <a:latin typeface="Aptos SemiBold"/>
              </a:rPr>
              <a:t>slaugytojai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67" name="TextBox 14"/>
          <p:cNvSpPr/>
          <p:nvPr/>
        </p:nvSpPr>
        <p:spPr>
          <a:xfrm>
            <a:off x="4114800" y="1600200"/>
            <a:ext cx="3316320" cy="94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0" lang="lt-LT" sz="1400" strike="noStrike" u="none">
                <a:solidFill>
                  <a:srgbClr val="000000"/>
                </a:solidFill>
                <a:uFillTx/>
                <a:latin typeface="Aptos SemiBold"/>
              </a:rPr>
              <a:t>Vidutinio </a:t>
            </a:r>
            <a:r>
              <a:rPr b="0" lang="lt-LT" sz="1400" strike="noStrike" u="none">
                <a:solidFill>
                  <a:srgbClr val="c00000"/>
                </a:solidFill>
                <a:uFillTx/>
                <a:latin typeface="Aptos ExtraBold"/>
              </a:rPr>
              <a:t>gydytojų</a:t>
            </a:r>
            <a:r>
              <a:rPr b="0" lang="lt-LT" sz="1400" strike="noStrike" u="none">
                <a:solidFill>
                  <a:srgbClr val="000000"/>
                </a:solidFill>
                <a:uFillTx/>
                <a:latin typeface="Aptos SemiBold"/>
              </a:rPr>
              <a:t> DU santykis su bendru vidutiniu šalies DU Lietuvoje yra panašus į kitų ES šalių 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cxnSp>
        <p:nvCxnSpPr>
          <p:cNvPr id="268" name="Straight Connector 17"/>
          <p:cNvCxnSpPr/>
          <p:nvPr/>
        </p:nvCxnSpPr>
        <p:spPr>
          <a:xfrm flipV="1">
            <a:off x="4095360" y="2651760"/>
            <a:ext cx="3155400" cy="4320"/>
          </a:xfrm>
          <a:prstGeom prst="straightConnector1">
            <a:avLst/>
          </a:prstGeom>
          <a:ln w="19050">
            <a:solidFill>
              <a:srgbClr val="e7e6e6">
                <a:lumMod val="75000"/>
              </a:srgbClr>
            </a:solidFill>
          </a:ln>
        </p:spPr>
      </p:cxnSp>
      <p:sp>
        <p:nvSpPr>
          <p:cNvPr id="269" name="TextBox 20"/>
          <p:cNvSpPr/>
          <p:nvPr/>
        </p:nvSpPr>
        <p:spPr>
          <a:xfrm>
            <a:off x="8078400" y="1600200"/>
            <a:ext cx="3316320" cy="94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</a:pPr>
            <a:r>
              <a:rPr b="0" lang="lt-LT" sz="1400" strike="noStrike" u="none">
                <a:solidFill>
                  <a:srgbClr val="000000"/>
                </a:solidFill>
                <a:uFillTx/>
                <a:latin typeface="Aptos SemiBold"/>
              </a:rPr>
              <a:t>Vidutinio </a:t>
            </a:r>
            <a:r>
              <a:rPr b="0" lang="lt-LT" sz="1400" strike="noStrike" u="none">
                <a:solidFill>
                  <a:srgbClr val="007456"/>
                </a:solidFill>
                <a:uFillTx/>
                <a:latin typeface="Aptos ExtraBold"/>
              </a:rPr>
              <a:t>slaugytojų</a:t>
            </a:r>
            <a:r>
              <a:rPr b="0" lang="lt-LT" sz="1400" strike="noStrike" u="none">
                <a:solidFill>
                  <a:srgbClr val="000000"/>
                </a:solidFill>
                <a:uFillTx/>
                <a:latin typeface="Aptos SemiBold"/>
              </a:rPr>
              <a:t> DU santykis su bendru vidutiniu šalies DU Lietuvoje yra panašus į kitų ES šalių. 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cxnSp>
        <p:nvCxnSpPr>
          <p:cNvPr id="270" name="Straight Connector 17"/>
          <p:cNvCxnSpPr/>
          <p:nvPr/>
        </p:nvCxnSpPr>
        <p:spPr>
          <a:xfrm flipV="1">
            <a:off x="8078400" y="2651760"/>
            <a:ext cx="3155400" cy="4320"/>
          </a:xfrm>
          <a:prstGeom prst="straightConnector1">
            <a:avLst/>
          </a:prstGeom>
          <a:ln w="19050">
            <a:solidFill>
              <a:srgbClr val="e7e6e6">
                <a:lumMod val="75000"/>
              </a:srgbClr>
            </a:solidFill>
          </a:ln>
        </p:spPr>
      </p:cxnSp>
      <p:graphicFrame>
        <p:nvGraphicFramePr>
          <p:cNvPr id="271" name="Chart 2"/>
          <p:cNvGraphicFramePr/>
          <p:nvPr/>
        </p:nvGraphicFramePr>
        <p:xfrm>
          <a:off x="3823200" y="2788560"/>
          <a:ext cx="3904920" cy="3965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72" name="Diagrama 16"/>
          <p:cNvGraphicFramePr/>
          <p:nvPr/>
        </p:nvGraphicFramePr>
        <p:xfrm>
          <a:off x="7896600" y="2717640"/>
          <a:ext cx="3870720" cy="4107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5" dur="indefinite" restart="never" nodeType="tmRoot">
          <p:childTnLst>
            <p:seq>
              <p:cTn id="16" dur="indefinite" nodeType="mainSeq">
                <p:childTnLst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PlaceHolder 1"/>
          <p:cNvSpPr>
            <a:spLocks noGrp="1"/>
          </p:cNvSpPr>
          <p:nvPr>
            <p:ph type="sldNum" idx="104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lt-LT" sz="1200" strike="noStrike" u="none">
                <a:solidFill>
                  <a:srgbClr val="8b8b8b"/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A77BD5DA-474C-4068-B320-A69EE4B4CEC1}" type="slidenum">
              <a:rPr b="0" lang="lt-LT" sz="1200" strike="noStrike" u="none">
                <a:solidFill>
                  <a:srgbClr val="8b8b8b"/>
                </a:solidFill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graphicFrame>
        <p:nvGraphicFramePr>
          <p:cNvPr id="274" name="Chart 4"/>
          <p:cNvGraphicFramePr/>
          <p:nvPr/>
        </p:nvGraphicFramePr>
        <p:xfrm>
          <a:off x="645480" y="3270240"/>
          <a:ext cx="2742840" cy="319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275" name="TextBox 5"/>
          <p:cNvSpPr/>
          <p:nvPr/>
        </p:nvSpPr>
        <p:spPr>
          <a:xfrm>
            <a:off x="746280" y="1711080"/>
            <a:ext cx="2805840" cy="94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  <a:tabLst>
                <a:tab algn="l" pos="0"/>
              </a:tabLst>
            </a:pPr>
            <a:r>
              <a:rPr b="0" lang="en-GB" sz="1400" strike="noStrike" u="none">
                <a:solidFill>
                  <a:srgbClr val="000000"/>
                </a:solidFill>
                <a:uFillTx/>
                <a:latin typeface="Aptos SemiBold"/>
              </a:rPr>
              <a:t>Gydytoj</a:t>
            </a:r>
            <a:r>
              <a:rPr b="0" lang="lt-LT" sz="1400" strike="noStrike" u="none">
                <a:solidFill>
                  <a:srgbClr val="000000"/>
                </a:solidFill>
                <a:uFillTx/>
                <a:latin typeface="Aptos SemiBold"/>
              </a:rPr>
              <a:t>ų ir slaugytojų v</a:t>
            </a:r>
            <a:r>
              <a:rPr b="0" lang="en-GB" sz="1400" strike="noStrike" u="none">
                <a:solidFill>
                  <a:srgbClr val="000000"/>
                </a:solidFill>
                <a:uFillTx/>
                <a:latin typeface="Aptos SemiBold"/>
              </a:rPr>
              <a:t>idutinio atlyginimo santykis su Lietuvos </a:t>
            </a:r>
            <a:r>
              <a:rPr b="0" lang="lt-LT" sz="1400" strike="noStrike" u="none">
                <a:solidFill>
                  <a:srgbClr val="000000"/>
                </a:solidFill>
                <a:uFillTx/>
                <a:latin typeface="Aptos SemiBold"/>
              </a:rPr>
              <a:t>VDU (</a:t>
            </a:r>
            <a:r>
              <a:rPr b="0" lang="en-GB" sz="1400" strike="noStrike" u="none">
                <a:solidFill>
                  <a:srgbClr val="000000"/>
                </a:solidFill>
                <a:uFillTx/>
                <a:latin typeface="Aptos SemiBold"/>
              </a:rPr>
              <a:t>VDU </a:t>
            </a:r>
            <a:r>
              <a:rPr b="0" lang="lt-LT" sz="1400" strike="noStrike" u="none">
                <a:solidFill>
                  <a:srgbClr val="000000"/>
                </a:solidFill>
                <a:uFillTx/>
                <a:latin typeface="Aptos SemiBold"/>
              </a:rPr>
              <a:t>2.218 eur 2024 m.)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cxnSp>
        <p:nvCxnSpPr>
          <p:cNvPr id="276" name="Straight Connector 17"/>
          <p:cNvCxnSpPr/>
          <p:nvPr/>
        </p:nvCxnSpPr>
        <p:spPr>
          <a:xfrm flipV="1">
            <a:off x="746280" y="2651760"/>
            <a:ext cx="2806560" cy="3240"/>
          </a:xfrm>
          <a:prstGeom prst="straightConnector1">
            <a:avLst/>
          </a:prstGeom>
          <a:ln w="19050">
            <a:solidFill>
              <a:srgbClr val="e7e6e6">
                <a:lumMod val="75000"/>
              </a:srgbClr>
            </a:solidFill>
          </a:ln>
        </p:spPr>
      </p:cxnSp>
      <p:sp>
        <p:nvSpPr>
          <p:cNvPr id="277" name="TextBox 7"/>
          <p:cNvSpPr/>
          <p:nvPr/>
        </p:nvSpPr>
        <p:spPr>
          <a:xfrm>
            <a:off x="722520" y="148680"/>
            <a:ext cx="10698840" cy="1370520"/>
          </a:xfrm>
          <a:prstGeom prst="rect">
            <a:avLst/>
          </a:prstGeom>
          <a:noFill/>
          <a:ln w="381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  <a:tabLst>
                <a:tab algn="l" pos="0"/>
              </a:tabLst>
            </a:pPr>
            <a:r>
              <a:rPr b="1" lang="lt-LT" sz="2800" strike="noStrike" u="none">
                <a:solidFill>
                  <a:srgbClr val="007456"/>
                </a:solidFill>
                <a:uFillTx/>
                <a:latin typeface="Aptos SemiBold"/>
              </a:rPr>
              <a:t>Gydytojų darbo užmokestis turėtų augti panašiai, kaip ir vidutinis atlyginimas Lietuvoje</a:t>
            </a:r>
            <a:r>
              <a:rPr b="1" lang="en-GB" sz="2800" strike="noStrike" u="none">
                <a:solidFill>
                  <a:srgbClr val="007456"/>
                </a:solidFill>
                <a:uFillTx/>
                <a:latin typeface="Aptos SemiBold"/>
              </a:rPr>
              <a:t>, o</a:t>
            </a:r>
            <a:r>
              <a:rPr b="1" lang="lt-LT" sz="2800" strike="noStrike" u="none">
                <a:solidFill>
                  <a:srgbClr val="007456"/>
                </a:solidFill>
                <a:uFillTx/>
                <a:latin typeface="Aptos SemiBold"/>
              </a:rPr>
              <a:t> slaugytojų </a:t>
            </a:r>
            <a:r>
              <a:rPr b="1" lang="en-GB" sz="2800" strike="noStrike" u="none">
                <a:solidFill>
                  <a:srgbClr val="007456"/>
                </a:solidFill>
                <a:uFillTx/>
                <a:latin typeface="Aptos SemiBold"/>
              </a:rPr>
              <a:t>– spar</a:t>
            </a:r>
            <a:r>
              <a:rPr b="1" lang="lt-LT" sz="2800" strike="noStrike" u="none">
                <a:solidFill>
                  <a:srgbClr val="007456"/>
                </a:solidFill>
                <a:uFillTx/>
                <a:latin typeface="Aptos SemiBold"/>
              </a:rPr>
              <a:t>čiau. 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cxnSp>
        <p:nvCxnSpPr>
          <p:cNvPr id="278" name="Straight Connector 6"/>
          <p:cNvCxnSpPr/>
          <p:nvPr/>
        </p:nvCxnSpPr>
        <p:spPr>
          <a:xfrm>
            <a:off x="746280" y="1102680"/>
            <a:ext cx="10699560" cy="360"/>
          </a:xfrm>
          <a:prstGeom prst="straightConnector1">
            <a:avLst/>
          </a:prstGeom>
          <a:ln w="28575">
            <a:solidFill>
              <a:srgbClr val="007456">
                <a:alpha val="50000"/>
              </a:srgbClr>
            </a:solidFill>
          </a:ln>
        </p:spPr>
      </p:cxnSp>
      <p:sp>
        <p:nvSpPr>
          <p:cNvPr id="279" name="TextBox 9"/>
          <p:cNvSpPr/>
          <p:nvPr/>
        </p:nvSpPr>
        <p:spPr>
          <a:xfrm>
            <a:off x="2359800" y="3882600"/>
            <a:ext cx="1297800" cy="334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 defTabSz="914400">
              <a:lnSpc>
                <a:spcPct val="100000"/>
              </a:lnSpc>
              <a:tabLst>
                <a:tab algn="l" pos="0"/>
              </a:tabLst>
            </a:pPr>
            <a:r>
              <a:rPr b="0" lang="lt-LT" sz="1600" strike="noStrike" u="none">
                <a:solidFill>
                  <a:srgbClr val="c00000"/>
                </a:solidFill>
                <a:uFillTx/>
                <a:latin typeface="Aptos SemiBold"/>
              </a:rPr>
              <a:t>gydytojai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80" name="TextBox 10"/>
          <p:cNvSpPr/>
          <p:nvPr/>
        </p:nvSpPr>
        <p:spPr>
          <a:xfrm>
            <a:off x="2112480" y="5010480"/>
            <a:ext cx="1545120" cy="334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 defTabSz="914400">
              <a:lnSpc>
                <a:spcPct val="100000"/>
              </a:lnSpc>
              <a:tabLst>
                <a:tab algn="l" pos="0"/>
              </a:tabLst>
            </a:pPr>
            <a:r>
              <a:rPr b="0" lang="lt-LT" sz="1600" strike="noStrike" u="none">
                <a:solidFill>
                  <a:srgbClr val="007456"/>
                </a:solidFill>
                <a:uFillTx/>
                <a:latin typeface="Aptos SemiBold"/>
              </a:rPr>
              <a:t>slaugytojai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81" name="TextBox 12"/>
          <p:cNvSpPr/>
          <p:nvPr/>
        </p:nvSpPr>
        <p:spPr>
          <a:xfrm>
            <a:off x="4084920" y="3267720"/>
            <a:ext cx="3592080" cy="882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en-GB" sz="1800" strike="noStrike" u="none">
                <a:solidFill>
                  <a:srgbClr val="c00000"/>
                </a:solidFill>
                <a:uFillTx/>
                <a:latin typeface="Aptos ExtraBold"/>
              </a:rPr>
              <a:t>5.225 eur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lt-LT" sz="1800" strike="noStrike" u="none">
                <a:solidFill>
                  <a:srgbClr val="c00000"/>
                </a:solidFill>
                <a:uFillTx/>
                <a:latin typeface="Aptos ExtraBold"/>
              </a:rPr>
              <a:t>	</a:t>
            </a:r>
            <a:r>
              <a:rPr b="0" lang="en-GB" sz="1600" strike="noStrike" u="none">
                <a:solidFill>
                  <a:srgbClr val="c00000"/>
                </a:solidFill>
                <a:uFillTx/>
                <a:latin typeface="Aptos ExtraBold"/>
              </a:rPr>
              <a:t>4.965 eur vie</a:t>
            </a:r>
            <a:r>
              <a:rPr b="0" lang="lt-LT" sz="1600" strike="noStrike" u="none">
                <a:solidFill>
                  <a:srgbClr val="c00000"/>
                </a:solidFill>
                <a:uFillTx/>
                <a:latin typeface="Aptos ExtraBold"/>
              </a:rPr>
              <a:t>šose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lt-LT" sz="1600" strike="noStrike" u="none">
                <a:solidFill>
                  <a:srgbClr val="c00000"/>
                </a:solidFill>
                <a:uFillTx/>
                <a:latin typeface="Aptos ExtraBold"/>
              </a:rPr>
              <a:t>	</a:t>
            </a:r>
            <a:r>
              <a:rPr b="0" lang="lt-LT" sz="1600" strike="noStrike" u="none">
                <a:solidFill>
                  <a:srgbClr val="c00000"/>
                </a:solidFill>
                <a:uFillTx/>
                <a:latin typeface="Aptos ExtraBold"/>
              </a:rPr>
              <a:t>6.138 eur privačiose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82" name="TextBox 13"/>
          <p:cNvSpPr/>
          <p:nvPr/>
        </p:nvSpPr>
        <p:spPr>
          <a:xfrm>
            <a:off x="4095360" y="4794840"/>
            <a:ext cx="3592080" cy="882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lt-LT" sz="1800" strike="noStrike" u="none">
                <a:solidFill>
                  <a:srgbClr val="007456"/>
                </a:solidFill>
                <a:uFillTx/>
                <a:latin typeface="Aptos ExtraBold"/>
              </a:rPr>
              <a:t>2.382</a:t>
            </a:r>
            <a:r>
              <a:rPr b="0" lang="en-GB" sz="1800" strike="noStrike" u="none">
                <a:solidFill>
                  <a:srgbClr val="007456"/>
                </a:solidFill>
                <a:uFillTx/>
                <a:latin typeface="Aptos ExtraBold"/>
              </a:rPr>
              <a:t> eur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lt-LT" sz="1800" strike="noStrike" u="none">
                <a:solidFill>
                  <a:srgbClr val="007456"/>
                </a:solidFill>
                <a:uFillTx/>
                <a:latin typeface="Aptos ExtraBold"/>
              </a:rPr>
              <a:t>	</a:t>
            </a:r>
            <a:r>
              <a:rPr b="0" lang="lt-LT" sz="1600" strike="noStrike" u="none">
                <a:solidFill>
                  <a:srgbClr val="007456"/>
                </a:solidFill>
                <a:uFillTx/>
                <a:latin typeface="Aptos ExtraBold"/>
              </a:rPr>
              <a:t>2.435</a:t>
            </a:r>
            <a:r>
              <a:rPr b="0" lang="en-GB" sz="1600" strike="noStrike" u="none">
                <a:solidFill>
                  <a:srgbClr val="007456"/>
                </a:solidFill>
                <a:uFillTx/>
                <a:latin typeface="Aptos ExtraBold"/>
              </a:rPr>
              <a:t> eur vie</a:t>
            </a:r>
            <a:r>
              <a:rPr b="0" lang="lt-LT" sz="1600" strike="noStrike" u="none">
                <a:solidFill>
                  <a:srgbClr val="007456"/>
                </a:solidFill>
                <a:uFillTx/>
                <a:latin typeface="Aptos ExtraBold"/>
              </a:rPr>
              <a:t>šose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lt-LT" sz="1600" strike="noStrike" u="none">
                <a:solidFill>
                  <a:srgbClr val="007456"/>
                </a:solidFill>
                <a:uFillTx/>
                <a:latin typeface="Aptos ExtraBold"/>
              </a:rPr>
              <a:t>	</a:t>
            </a:r>
            <a:r>
              <a:rPr b="0" lang="lt-LT" sz="1600" strike="noStrike" u="none">
                <a:solidFill>
                  <a:srgbClr val="007456"/>
                </a:solidFill>
                <a:uFillTx/>
                <a:latin typeface="Aptos ExtraBold"/>
              </a:rPr>
              <a:t>2.083 eur privačiose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83" name="TextBox 14"/>
          <p:cNvSpPr/>
          <p:nvPr/>
        </p:nvSpPr>
        <p:spPr>
          <a:xfrm>
            <a:off x="4095360" y="1600200"/>
            <a:ext cx="3316320" cy="94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  <a:tabLst>
                <a:tab algn="l" pos="0"/>
              </a:tabLst>
            </a:pPr>
            <a:r>
              <a:rPr b="0" lang="lt-LT" sz="1400" strike="noStrike" u="none">
                <a:solidFill>
                  <a:srgbClr val="000000"/>
                </a:solidFill>
                <a:uFillTx/>
                <a:latin typeface="Aptos SemiBold"/>
              </a:rPr>
              <a:t>Privačiose gydymo įstaigose gydytojų atlyginimai yra </a:t>
            </a:r>
            <a:r>
              <a:rPr b="0" lang="lt-LT" sz="1400" strike="noStrike" u="none">
                <a:solidFill>
                  <a:srgbClr val="000000"/>
                </a:solidFill>
                <a:uFillTx/>
                <a:latin typeface="Aptos ExtraBold"/>
              </a:rPr>
              <a:t>+24</a:t>
            </a:r>
            <a:r>
              <a:rPr b="0" lang="en-GB" sz="1400" strike="noStrike" u="none">
                <a:solidFill>
                  <a:srgbClr val="000000"/>
                </a:solidFill>
                <a:uFillTx/>
                <a:latin typeface="Aptos ExtraBold"/>
              </a:rPr>
              <a:t>% </a:t>
            </a:r>
            <a:r>
              <a:rPr b="0" lang="en-GB" sz="1400" strike="noStrike" u="none">
                <a:solidFill>
                  <a:srgbClr val="000000"/>
                </a:solidFill>
                <a:uFillTx/>
                <a:latin typeface="Aptos SemiBold"/>
              </a:rPr>
              <a:t>didesni, o </a:t>
            </a:r>
            <a:r>
              <a:rPr b="0" lang="lt-LT" sz="1400" strike="noStrike" u="none">
                <a:solidFill>
                  <a:srgbClr val="000000"/>
                </a:solidFill>
                <a:uFillTx/>
                <a:latin typeface="Aptos SemiBold"/>
              </a:rPr>
              <a:t>slaugytojų </a:t>
            </a:r>
            <a:r>
              <a:rPr b="0" lang="lt-LT" sz="1400" strike="noStrike" u="none">
                <a:solidFill>
                  <a:srgbClr val="000000"/>
                </a:solidFill>
                <a:uFillTx/>
                <a:latin typeface="Aptos ExtraBold"/>
              </a:rPr>
              <a:t>-14</a:t>
            </a:r>
            <a:r>
              <a:rPr b="0" lang="en-GB" sz="1400" strike="noStrike" u="none">
                <a:solidFill>
                  <a:srgbClr val="000000"/>
                </a:solidFill>
                <a:uFillTx/>
                <a:latin typeface="Aptos ExtraBold"/>
              </a:rPr>
              <a:t>% </a:t>
            </a:r>
            <a:r>
              <a:rPr b="0" lang="lt-LT" sz="1400" strike="noStrike" u="none">
                <a:solidFill>
                  <a:srgbClr val="000000"/>
                </a:solidFill>
                <a:uFillTx/>
                <a:latin typeface="Aptos SemiBold"/>
              </a:rPr>
              <a:t>mažesni negu viešose.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cxnSp>
        <p:nvCxnSpPr>
          <p:cNvPr id="284" name="Straight Connector 17"/>
          <p:cNvCxnSpPr/>
          <p:nvPr/>
        </p:nvCxnSpPr>
        <p:spPr>
          <a:xfrm flipV="1">
            <a:off x="4095360" y="2651760"/>
            <a:ext cx="3155400" cy="4320"/>
          </a:xfrm>
          <a:prstGeom prst="straightConnector1">
            <a:avLst/>
          </a:prstGeom>
          <a:ln w="19050">
            <a:solidFill>
              <a:srgbClr val="e7e6e6">
                <a:lumMod val="75000"/>
              </a:srgbClr>
            </a:solidFill>
          </a:ln>
        </p:spPr>
      </p:cxnSp>
      <p:sp>
        <p:nvSpPr>
          <p:cNvPr id="285" name="TextBox 17"/>
          <p:cNvSpPr/>
          <p:nvPr/>
        </p:nvSpPr>
        <p:spPr>
          <a:xfrm>
            <a:off x="4095360" y="2675160"/>
            <a:ext cx="315468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lt-LT" sz="1200" strike="noStrike" u="none">
                <a:solidFill>
                  <a:srgbClr val="000000"/>
                </a:solidFill>
                <a:uFillTx/>
                <a:latin typeface="Aptos ExtraBold"/>
              </a:rPr>
              <a:t>vidutinis atlyginimas 2024 metais</a:t>
            </a:r>
            <a:endParaRPr b="0" lang="en-US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86" name="TextBox 18"/>
          <p:cNvSpPr/>
          <p:nvPr/>
        </p:nvSpPr>
        <p:spPr>
          <a:xfrm>
            <a:off x="8067600" y="3267720"/>
            <a:ext cx="3971520" cy="109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en-GB" sz="1800" strike="noStrike" u="none">
                <a:solidFill>
                  <a:srgbClr val="c00000"/>
                </a:solidFill>
                <a:uFillTx/>
                <a:latin typeface="Aptos ExtraBold"/>
              </a:rPr>
              <a:t>5.</a:t>
            </a:r>
            <a:r>
              <a:rPr b="0" lang="lt-LT" sz="1800" strike="noStrike" u="none">
                <a:solidFill>
                  <a:srgbClr val="c00000"/>
                </a:solidFill>
                <a:uFillTx/>
                <a:latin typeface="Aptos ExtraBold"/>
              </a:rPr>
              <a:t>500</a:t>
            </a:r>
            <a:r>
              <a:rPr b="0" lang="en-GB" sz="1800" strike="noStrike" u="none">
                <a:solidFill>
                  <a:srgbClr val="c00000"/>
                </a:solidFill>
                <a:uFillTx/>
                <a:latin typeface="Aptos ExtraBold"/>
              </a:rPr>
              <a:t> eur (+5%)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lt-LT" sz="1800" strike="noStrike" u="none">
                <a:solidFill>
                  <a:srgbClr val="c00000"/>
                </a:solidFill>
                <a:uFillTx/>
                <a:latin typeface="Aptos ExtraBold"/>
              </a:rPr>
              <a:t>	</a:t>
            </a:r>
            <a:r>
              <a:rPr b="0" lang="lt-LT" sz="1500" strike="noStrike" u="none">
                <a:solidFill>
                  <a:srgbClr val="c00000"/>
                </a:solidFill>
                <a:uFillTx/>
                <a:latin typeface="Aptos ExtraBold"/>
              </a:rPr>
              <a:t>5.385</a:t>
            </a:r>
            <a:r>
              <a:rPr b="0" lang="en-GB" sz="1500" strike="noStrike" u="none">
                <a:solidFill>
                  <a:srgbClr val="c00000"/>
                </a:solidFill>
                <a:uFillTx/>
                <a:latin typeface="Aptos ExtraBold"/>
              </a:rPr>
              <a:t> eur vie</a:t>
            </a:r>
            <a:r>
              <a:rPr b="0" lang="lt-LT" sz="1500" strike="noStrike" u="none">
                <a:solidFill>
                  <a:srgbClr val="c00000"/>
                </a:solidFill>
                <a:uFillTx/>
                <a:latin typeface="Aptos ExtraBold"/>
              </a:rPr>
              <a:t>šose</a:t>
            </a:r>
            <a:r>
              <a:rPr b="0" lang="en-GB" sz="1500" strike="noStrike" u="none">
                <a:solidFill>
                  <a:srgbClr val="c00000"/>
                </a:solidFill>
                <a:uFillTx/>
                <a:latin typeface="Aptos ExtraBold"/>
              </a:rPr>
              <a:t> (+8%)</a:t>
            </a:r>
            <a:endParaRPr b="0" lang="en-US" sz="15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lt-LT" sz="1500" strike="noStrike" u="none">
                <a:solidFill>
                  <a:srgbClr val="c00000"/>
                </a:solidFill>
                <a:uFillTx/>
                <a:latin typeface="Aptos ExtraBold"/>
              </a:rPr>
              <a:t>	</a:t>
            </a:r>
            <a:r>
              <a:rPr b="0" lang="lt-LT" sz="1500" strike="noStrike" u="none">
                <a:solidFill>
                  <a:srgbClr val="c00000"/>
                </a:solidFill>
                <a:uFillTx/>
                <a:latin typeface="Aptos ExtraBold"/>
              </a:rPr>
              <a:t>5.925 eur privačiose</a:t>
            </a:r>
            <a:r>
              <a:rPr b="0" lang="en-GB" sz="1500" strike="noStrike" u="none">
                <a:solidFill>
                  <a:srgbClr val="c00000"/>
                </a:solidFill>
                <a:uFillTx/>
                <a:latin typeface="Aptos ExtraBold"/>
              </a:rPr>
              <a:t> (-4%)</a:t>
            </a:r>
            <a:endParaRPr b="0" lang="en-US" sz="15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en-GB" sz="1500" strike="noStrike" u="none">
                <a:solidFill>
                  <a:srgbClr val="c00000"/>
                </a:solidFill>
                <a:uFillTx/>
                <a:latin typeface="Aptos ExtraBold"/>
              </a:rPr>
              <a:t>	</a:t>
            </a:r>
            <a:r>
              <a:rPr b="0" lang="lt-LT" sz="1500" strike="noStrike" u="none">
                <a:solidFill>
                  <a:srgbClr val="767171"/>
                </a:solidFill>
                <a:uFillTx/>
                <a:latin typeface="Aptos ExtraBold"/>
              </a:rPr>
              <a:t>5.500 eur privačiose (-20</a:t>
            </a:r>
            <a:r>
              <a:rPr b="0" lang="en-GB" sz="1500" strike="noStrike" u="none">
                <a:solidFill>
                  <a:srgbClr val="767171"/>
                </a:solidFill>
                <a:uFillTx/>
                <a:latin typeface="Aptos ExtraBold"/>
              </a:rPr>
              <a:t>%)</a:t>
            </a:r>
            <a:endParaRPr b="0" lang="en-US" sz="15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87" name="TextBox 19"/>
          <p:cNvSpPr/>
          <p:nvPr/>
        </p:nvSpPr>
        <p:spPr>
          <a:xfrm>
            <a:off x="8078400" y="4794840"/>
            <a:ext cx="3960720" cy="882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en-GB" sz="1800" strike="noStrike" u="none">
                <a:solidFill>
                  <a:srgbClr val="007456"/>
                </a:solidFill>
                <a:uFillTx/>
                <a:latin typeface="Aptos ExtraBold"/>
              </a:rPr>
              <a:t>3.000 eur (+26%)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lt-LT" sz="1800" strike="noStrike" u="none">
                <a:solidFill>
                  <a:srgbClr val="007456"/>
                </a:solidFill>
                <a:uFillTx/>
                <a:latin typeface="Aptos ExtraBold"/>
              </a:rPr>
              <a:t>	</a:t>
            </a:r>
            <a:r>
              <a:rPr b="0" lang="en-GB" sz="1600" strike="noStrike" u="none">
                <a:solidFill>
                  <a:srgbClr val="007456"/>
                </a:solidFill>
                <a:uFillTx/>
                <a:latin typeface="Aptos ExtraBold"/>
              </a:rPr>
              <a:t>3.040 eur vie</a:t>
            </a:r>
            <a:r>
              <a:rPr b="0" lang="lt-LT" sz="1600" strike="noStrike" u="none">
                <a:solidFill>
                  <a:srgbClr val="007456"/>
                </a:solidFill>
                <a:uFillTx/>
                <a:latin typeface="Aptos ExtraBold"/>
              </a:rPr>
              <a:t>šose</a:t>
            </a:r>
            <a:r>
              <a:rPr b="0" lang="en-GB" sz="1600" strike="noStrike" u="none">
                <a:solidFill>
                  <a:srgbClr val="007456"/>
                </a:solidFill>
                <a:uFillTx/>
                <a:latin typeface="Aptos ExtraBold"/>
              </a:rPr>
              <a:t> (+25%)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lt-LT" sz="1600" strike="noStrike" u="none">
                <a:solidFill>
                  <a:srgbClr val="007456"/>
                </a:solidFill>
                <a:uFillTx/>
                <a:latin typeface="Aptos ExtraBold"/>
              </a:rPr>
              <a:t>	</a:t>
            </a:r>
            <a:r>
              <a:rPr b="0" lang="lt-LT" sz="1600" strike="noStrike" u="none">
                <a:solidFill>
                  <a:srgbClr val="007456"/>
                </a:solidFill>
                <a:uFillTx/>
                <a:latin typeface="Aptos ExtraBold"/>
              </a:rPr>
              <a:t>2.</a:t>
            </a:r>
            <a:r>
              <a:rPr b="0" lang="en-GB" sz="1600" strike="noStrike" u="none">
                <a:solidFill>
                  <a:srgbClr val="007456"/>
                </a:solidFill>
                <a:uFillTx/>
                <a:latin typeface="Aptos ExtraBold"/>
              </a:rPr>
              <a:t>735</a:t>
            </a:r>
            <a:r>
              <a:rPr b="0" lang="lt-LT" sz="1600" strike="noStrike" u="none">
                <a:solidFill>
                  <a:srgbClr val="007456"/>
                </a:solidFill>
                <a:uFillTx/>
                <a:latin typeface="Aptos ExtraBold"/>
              </a:rPr>
              <a:t> eur privačiose</a:t>
            </a:r>
            <a:r>
              <a:rPr b="0" lang="en-GB" sz="1600" strike="noStrike" u="none">
                <a:solidFill>
                  <a:srgbClr val="007456"/>
                </a:solidFill>
                <a:uFillTx/>
                <a:latin typeface="Aptos ExtraBold"/>
              </a:rPr>
              <a:t> </a:t>
            </a:r>
            <a:r>
              <a:rPr b="0" lang="en-GB" sz="1400" strike="noStrike" u="none">
                <a:solidFill>
                  <a:srgbClr val="007456"/>
                </a:solidFill>
                <a:uFillTx/>
                <a:latin typeface="Aptos ExtraBold"/>
              </a:rPr>
              <a:t>+31%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88" name="TextBox 20"/>
          <p:cNvSpPr/>
          <p:nvPr/>
        </p:nvSpPr>
        <p:spPr>
          <a:xfrm>
            <a:off x="8078400" y="1600200"/>
            <a:ext cx="3316320" cy="94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  <a:tabLst>
                <a:tab algn="l" pos="0"/>
              </a:tabLst>
            </a:pPr>
            <a:r>
              <a:rPr b="0" lang="en-GB" sz="1400" strike="noStrike" u="none">
                <a:solidFill>
                  <a:srgbClr val="000000"/>
                </a:solidFill>
                <a:uFillTx/>
                <a:latin typeface="Aptos SemiBold"/>
              </a:rPr>
              <a:t>Atlyginimai pagal </a:t>
            </a:r>
            <a:r>
              <a:rPr b="0" lang="lt-LT" sz="1400" strike="noStrike" u="none">
                <a:solidFill>
                  <a:srgbClr val="000000"/>
                </a:solidFill>
                <a:uFillTx/>
                <a:latin typeface="Aptos SemiBold"/>
              </a:rPr>
              <a:t>vidinį teisingumą: gydytojų </a:t>
            </a:r>
            <a:r>
              <a:rPr b="0" lang="lt-LT" sz="1400" strike="noStrike" u="none">
                <a:solidFill>
                  <a:srgbClr val="000000"/>
                </a:solidFill>
                <a:uFillTx/>
                <a:latin typeface="Aptos ExtraBold"/>
              </a:rPr>
              <a:t>2.3</a:t>
            </a:r>
            <a:r>
              <a:rPr b="0" lang="en-GB" sz="1400" strike="noStrike" u="none">
                <a:solidFill>
                  <a:srgbClr val="000000"/>
                </a:solidFill>
                <a:uFillTx/>
                <a:latin typeface="Aptos ExtraBold"/>
              </a:rPr>
              <a:t>0</a:t>
            </a:r>
            <a:r>
              <a:rPr b="0" lang="lt-LT" sz="1400" strike="noStrike" u="none">
                <a:solidFill>
                  <a:srgbClr val="000000"/>
                </a:solidFill>
                <a:uFillTx/>
                <a:latin typeface="Aptos ExtraBold"/>
              </a:rPr>
              <a:t> </a:t>
            </a:r>
            <a:r>
              <a:rPr b="0" lang="lt-LT" sz="1400" strike="noStrike" u="none">
                <a:solidFill>
                  <a:srgbClr val="000000"/>
                </a:solidFill>
                <a:uFillTx/>
                <a:latin typeface="Aptos SemiBold"/>
              </a:rPr>
              <a:t>VDU, slaugytojų </a:t>
            </a:r>
            <a:r>
              <a:rPr b="0" lang="lt-LT" sz="1400" strike="noStrike" u="none">
                <a:solidFill>
                  <a:srgbClr val="000000"/>
                </a:solidFill>
                <a:uFillTx/>
                <a:latin typeface="Aptos ExtraBold"/>
              </a:rPr>
              <a:t>1.25</a:t>
            </a:r>
            <a:r>
              <a:rPr b="0" lang="lt-LT" sz="1400" strike="noStrike" u="none">
                <a:solidFill>
                  <a:srgbClr val="000000"/>
                </a:solidFill>
                <a:uFillTx/>
                <a:latin typeface="Aptos SemiBold"/>
              </a:rPr>
              <a:t> VDU</a:t>
            </a:r>
            <a:r>
              <a:rPr b="0" lang="en-GB" sz="1400" strike="noStrike" u="none">
                <a:solidFill>
                  <a:srgbClr val="000000"/>
                </a:solidFill>
                <a:uFillTx/>
                <a:latin typeface="Aptos SemiBold"/>
              </a:rPr>
              <a:t> (VDU 2.394 eur 2025 m.)</a:t>
            </a:r>
            <a:r>
              <a:rPr b="0" lang="lt-LT" sz="1400" strike="noStrike" u="none">
                <a:solidFill>
                  <a:srgbClr val="000000"/>
                </a:solidFill>
                <a:uFillTx/>
                <a:latin typeface="Aptos SemiBold"/>
              </a:rPr>
              <a:t>.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cxnSp>
        <p:nvCxnSpPr>
          <p:cNvPr id="289" name="Straight Connector 17"/>
          <p:cNvCxnSpPr/>
          <p:nvPr/>
        </p:nvCxnSpPr>
        <p:spPr>
          <a:xfrm flipV="1">
            <a:off x="8078400" y="2651760"/>
            <a:ext cx="3155400" cy="4320"/>
          </a:xfrm>
          <a:prstGeom prst="straightConnector1">
            <a:avLst/>
          </a:prstGeom>
          <a:ln w="19050">
            <a:solidFill>
              <a:srgbClr val="e7e6e6">
                <a:lumMod val="75000"/>
              </a:srgbClr>
            </a:solidFill>
          </a:ln>
        </p:spPr>
      </p:cxnSp>
      <p:sp>
        <p:nvSpPr>
          <p:cNvPr id="290" name="TextBox 22"/>
          <p:cNvSpPr/>
          <p:nvPr/>
        </p:nvSpPr>
        <p:spPr>
          <a:xfrm>
            <a:off x="8078400" y="2675160"/>
            <a:ext cx="315468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lt-LT" sz="1200" strike="noStrike" u="none">
                <a:solidFill>
                  <a:srgbClr val="000000"/>
                </a:solidFill>
                <a:uFillTx/>
                <a:latin typeface="Aptos ExtraBold"/>
              </a:rPr>
              <a:t>vidutinis atlyginimas 202</a:t>
            </a:r>
            <a:r>
              <a:rPr b="0" lang="en-GB" sz="1200" strike="noStrike" u="none">
                <a:solidFill>
                  <a:srgbClr val="000000"/>
                </a:solidFill>
                <a:uFillTx/>
                <a:latin typeface="Aptos ExtraBold"/>
              </a:rPr>
              <a:t>5</a:t>
            </a:r>
            <a:r>
              <a:rPr b="0" lang="lt-LT" sz="1200" strike="noStrike" u="none">
                <a:solidFill>
                  <a:srgbClr val="000000"/>
                </a:solidFill>
                <a:uFillTx/>
                <a:latin typeface="Aptos ExtraBold"/>
              </a:rPr>
              <a:t> metais</a:t>
            </a:r>
            <a:endParaRPr b="0" lang="en-US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3" dur="indefinite" restart="never" nodeType="tmRoot">
          <p:childTnLst>
            <p:seq>
              <p:cTn id="34" dur="indefinite" nodeType="mainSeq">
                <p:childTnLst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Rectangl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40" y="0"/>
            <a:ext cx="12188520" cy="6857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en-US" sz="1800" strike="noStrike" u="none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292" name="Picture 3" descr="Needle and vial"/>
          <p:cNvPicPr/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l="0" t="13324" r="0" b="2422"/>
          <a:stretch/>
        </p:blipFill>
        <p:spPr>
          <a:xfrm flipH="1">
            <a:off x="360" y="1440"/>
            <a:ext cx="12191760" cy="68562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93" name="TextBox 9"/>
          <p:cNvSpPr/>
          <p:nvPr/>
        </p:nvSpPr>
        <p:spPr>
          <a:xfrm>
            <a:off x="403200" y="1171800"/>
            <a:ext cx="10558440" cy="1310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defTabSz="914400">
              <a:lnSpc>
                <a:spcPct val="100000"/>
              </a:lnSpc>
            </a:pPr>
            <a:r>
              <a:rPr b="0" lang="lt-LT" sz="8000" strike="noStrike" u="none">
                <a:solidFill>
                  <a:srgbClr val="ffffff"/>
                </a:solidFill>
                <a:uFillTx/>
                <a:latin typeface="Aptos ExtraBold"/>
              </a:rPr>
              <a:t>TAIGI</a:t>
            </a:r>
            <a:endParaRPr b="0" lang="en-US" sz="8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 pitchFamily="0" charset="1"/>
        <a:ea typeface=""/>
        <a:cs typeface=""/>
      </a:majorFont>
      <a:minorFont>
        <a:latin typeface="Aptos" panose="021100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2540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 pitchFamily="0" charset="1"/>
        <a:ea typeface=""/>
        <a:cs typeface=""/>
      </a:majorFont>
      <a:minorFont>
        <a:latin typeface="Aptos" panose="021100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2540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 pitchFamily="0" charset="1"/>
        <a:ea typeface=""/>
        <a:cs typeface=""/>
      </a:majorFont>
      <a:minorFont>
        <a:latin typeface="Aptos" panose="021100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2540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 pitchFamily="0" charset="1"/>
        <a:ea typeface=""/>
        <a:cs typeface=""/>
      </a:majorFont>
      <a:minorFont>
        <a:latin typeface="Aptos" panose="021100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2540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3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 pitchFamily="0" charset="1"/>
        <a:ea typeface=""/>
        <a:cs typeface=""/>
      </a:majorFont>
      <a:minorFont>
        <a:latin typeface="Aptos" panose="021100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2540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4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 pitchFamily="0" charset="1"/>
        <a:ea typeface=""/>
        <a:cs typeface=""/>
      </a:majorFont>
      <a:minorFont>
        <a:latin typeface="Aptos" panose="021100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2540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5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 pitchFamily="0" charset="1"/>
        <a:ea typeface=""/>
        <a:cs typeface=""/>
      </a:majorFont>
      <a:minorFont>
        <a:latin typeface="Aptos" panose="021100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2540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6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 pitchFamily="0" charset="1"/>
        <a:ea typeface=""/>
        <a:cs typeface=""/>
      </a:majorFont>
      <a:minorFont>
        <a:latin typeface="Aptos" panose="021100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2540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7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 pitchFamily="0" charset="1"/>
        <a:ea typeface=""/>
        <a:cs typeface=""/>
      </a:majorFont>
      <a:minorFont>
        <a:latin typeface="Aptos" panose="021100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2540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8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 pitchFamily="0" charset="1"/>
        <a:ea typeface=""/>
        <a:cs typeface=""/>
      </a:majorFont>
      <a:minorFont>
        <a:latin typeface="Aptos" panose="021100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2540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9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 pitchFamily="0" charset="1"/>
        <a:ea typeface=""/>
        <a:cs typeface=""/>
      </a:majorFont>
      <a:minorFont>
        <a:latin typeface="Aptos" panose="021100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2540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 pitchFamily="0" charset="1"/>
        <a:ea typeface=""/>
        <a:cs typeface=""/>
      </a:majorFont>
      <a:minorFont>
        <a:latin typeface="Aptos" panose="021100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2540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20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 pitchFamily="0" charset="1"/>
        <a:ea typeface=""/>
        <a:cs typeface=""/>
      </a:majorFont>
      <a:minorFont>
        <a:latin typeface="Aptos" panose="021100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2540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21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 pitchFamily="0" charset="1"/>
        <a:ea typeface=""/>
        <a:cs typeface=""/>
      </a:majorFont>
      <a:minorFont>
        <a:latin typeface="Aptos" panose="021100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2540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22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 pitchFamily="0" charset="1"/>
        <a:ea typeface=""/>
        <a:cs typeface=""/>
      </a:majorFont>
      <a:minorFont>
        <a:latin typeface="Aptos" panose="021100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2540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23.xml><?xml version="1.0" encoding="utf-8"?>
<a:theme xmlns:a="http://schemas.openxmlformats.org/drawingml/2006/main" xmlns:r="http://schemas.openxmlformats.org/officeDocument/2006/relationships" name="1_„Office“ 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24.xml><?xml version="1.0" encoding="utf-8"?>
<a:theme xmlns:a="http://schemas.openxmlformats.org/drawingml/2006/main" xmlns:r="http://schemas.openxmlformats.org/officeDocument/2006/relationships" name="1_„Office“ 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25.xml><?xml version="1.0" encoding="utf-8"?>
<a:theme xmlns:a="http://schemas.openxmlformats.org/drawingml/2006/main" xmlns:r="http://schemas.openxmlformats.org/officeDocument/2006/relationships" name="1_„Office“ 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26.xml><?xml version="1.0" encoding="utf-8"?>
<a:theme xmlns:a="http://schemas.openxmlformats.org/drawingml/2006/main" xmlns:r="http://schemas.openxmlformats.org/officeDocument/2006/relationships" name="1_„Office“ 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27.xml><?xml version="1.0" encoding="utf-8"?>
<a:theme xmlns:a="http://schemas.openxmlformats.org/drawingml/2006/main" xmlns:r="http://schemas.openxmlformats.org/officeDocument/2006/relationships" name="1_„Office“ 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28.xml><?xml version="1.0" encoding="utf-8"?>
<a:theme xmlns:a="http://schemas.openxmlformats.org/drawingml/2006/main" xmlns:r="http://schemas.openxmlformats.org/officeDocument/2006/relationships" name="1_„Office“ 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29.xml><?xml version="1.0" encoding="utf-8"?>
<a:theme xmlns:a="http://schemas.openxmlformats.org/drawingml/2006/main" xmlns:r="http://schemas.openxmlformats.org/officeDocument/2006/relationships" name="1_„Office“ 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 pitchFamily="0" charset="1"/>
        <a:ea typeface=""/>
        <a:cs typeface=""/>
      </a:majorFont>
      <a:minorFont>
        <a:latin typeface="Aptos" panose="021100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2540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30.xml><?xml version="1.0" encoding="utf-8"?>
<a:theme xmlns:a="http://schemas.openxmlformats.org/drawingml/2006/main" xmlns:r="http://schemas.openxmlformats.org/officeDocument/2006/relationships" name="1_„Office“ 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31.xml><?xml version="1.0" encoding="utf-8"?>
<a:theme xmlns:a="http://schemas.openxmlformats.org/drawingml/2006/main" xmlns:r="http://schemas.openxmlformats.org/officeDocument/2006/relationships" name="1_„Office“ 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32.xml><?xml version="1.0" encoding="utf-8"?>
<a:theme xmlns:a="http://schemas.openxmlformats.org/drawingml/2006/main" xmlns:r="http://schemas.openxmlformats.org/officeDocument/2006/relationships" name="1_„Office“ 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33.xml><?xml version="1.0" encoding="utf-8"?>
<a:theme xmlns:a="http://schemas.openxmlformats.org/drawingml/2006/main" xmlns:r="http://schemas.openxmlformats.org/officeDocument/2006/relationships" name="1_„Office“ 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34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 pitchFamily="0" charset="1"/>
        <a:ea typeface=""/>
        <a:cs typeface=""/>
      </a:majorFont>
      <a:minorFont>
        <a:latin typeface="Aptos" panose="021100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2540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 pitchFamily="0" charset="1"/>
        <a:ea typeface=""/>
        <a:cs typeface=""/>
      </a:majorFont>
      <a:minorFont>
        <a:latin typeface="Aptos" panose="021100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2540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 pitchFamily="0" charset="1"/>
        <a:ea typeface=""/>
        <a:cs typeface=""/>
      </a:majorFont>
      <a:minorFont>
        <a:latin typeface="Aptos" panose="021100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2540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 pitchFamily="0" charset="1"/>
        <a:ea typeface=""/>
        <a:cs typeface=""/>
      </a:majorFont>
      <a:minorFont>
        <a:latin typeface="Aptos" panose="021100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2540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 pitchFamily="0" charset="1"/>
        <a:ea typeface=""/>
        <a:cs typeface=""/>
      </a:majorFont>
      <a:minorFont>
        <a:latin typeface="Aptos" panose="021100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2540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 pitchFamily="0" charset="1"/>
        <a:ea typeface=""/>
        <a:cs typeface=""/>
      </a:majorFont>
      <a:minorFont>
        <a:latin typeface="Aptos" panose="021100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2540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docMetadata/LabelInfo.xml><?xml version="1.0" encoding="utf-8"?>
<clbl:labelList xmlns:clbl="http://schemas.microsoft.com/office/2020/mipLabelMetadata">
  <clbl:label id="{07e6ee35-6814-4790-8669-80767694c28d}" enabled="0" method="" siteId="{07e6ee35-6814-4790-8669-80767694c28d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424</TotalTime>
  <Application>LibreOffice/24.8.5.1$Windows_X86_64 LibreOffice_project/8e3f91296d65a47712b8a390b4731fa5a2f6c9af</Application>
  <AppVersion>15.0000</AppVersion>
  <Words>978</Words>
  <Paragraphs>195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2025-02-25T13:11:19Z</dcterms:created>
  <dc:creator>Gytis Bendorius</dc:creator>
  <dc:description/>
  <dc:language>en-US</dc:language>
  <cp:lastModifiedBy/>
  <dcterms:modified xsi:type="dcterms:W3CDTF">2025-04-25T02:06:09Z</dcterms:modified>
  <cp:revision>9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6</vt:i4>
  </property>
  <property fmtid="{D5CDD505-2E9C-101B-9397-08002B2CF9AE}" pid="3" name="PresentationFormat">
    <vt:lpwstr>Widescreen</vt:lpwstr>
  </property>
  <property fmtid="{D5CDD505-2E9C-101B-9397-08002B2CF9AE}" pid="4" name="Slides">
    <vt:i4>17</vt:i4>
  </property>
</Properties>
</file>